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0"/>
  </p:notesMasterIdLst>
  <p:sldIdLst>
    <p:sldId id="256" r:id="rId2"/>
    <p:sldId id="259" r:id="rId3"/>
    <p:sldId id="262" r:id="rId4"/>
    <p:sldId id="260" r:id="rId5"/>
    <p:sldId id="268" r:id="rId6"/>
    <p:sldId id="261" r:id="rId7"/>
    <p:sldId id="264" r:id="rId8"/>
    <p:sldId id="266" r:id="rId9"/>
    <p:sldId id="272" r:id="rId10"/>
    <p:sldId id="267" r:id="rId11"/>
    <p:sldId id="265" r:id="rId12"/>
    <p:sldId id="273" r:id="rId13"/>
    <p:sldId id="274" r:id="rId14"/>
    <p:sldId id="275" r:id="rId15"/>
    <p:sldId id="271" r:id="rId16"/>
    <p:sldId id="277" r:id="rId17"/>
    <p:sldId id="270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9" r:id="rId29"/>
    <p:sldId id="288" r:id="rId30"/>
    <p:sldId id="290" r:id="rId31"/>
    <p:sldId id="291" r:id="rId32"/>
    <p:sldId id="292" r:id="rId33"/>
    <p:sldId id="295" r:id="rId34"/>
    <p:sldId id="293" r:id="rId35"/>
    <p:sldId id="296" r:id="rId36"/>
    <p:sldId id="297" r:id="rId37"/>
    <p:sldId id="298" r:id="rId38"/>
    <p:sldId id="299" r:id="rId39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alibri Light" panose="020F0302020204030204" pitchFamily="34" charset="0"/>
      <p:regular r:id="rId45"/>
      <p:italic r:id="rId46"/>
    </p:embeddedFont>
    <p:embeddedFont>
      <p:font typeface="Cambria Math" panose="02040503050406030204" pitchFamily="18" charset="0"/>
      <p:regular r:id="rId47"/>
    </p:embeddedFont>
    <p:embeddedFont>
      <p:font typeface="DejaVu Sans" panose="020B0603030804020204" pitchFamily="34" charset="0"/>
      <p:regular r:id="rId48"/>
      <p:bold r:id="rId49"/>
      <p:italic r:id="rId50"/>
      <p:boldItalic r:id="rId51"/>
    </p:embeddedFont>
    <p:embeddedFont>
      <p:font typeface="Inconsolata" panose="020B0609030003000000" pitchFamily="49" charset="0"/>
      <p:regular r:id="rId52"/>
    </p:embeddedFont>
    <p:embeddedFont>
      <p:font typeface="Lato" panose="020F0502020204030203" pitchFamily="34" charset="0"/>
      <p:regular r:id="rId53"/>
      <p:bold r:id="rId54"/>
      <p:italic r:id="rId55"/>
      <p:boldItalic r:id="rId56"/>
    </p:embeddedFont>
    <p:embeddedFont>
      <p:font typeface="Lato Black" panose="020F0502020204030203" pitchFamily="34" charset="0"/>
      <p:bold r:id="rId57"/>
      <p:boldItalic r:id="rId58"/>
    </p:embeddedFont>
    <p:embeddedFont>
      <p:font typeface="Lato Hairline" panose="020F0502020204030203" pitchFamily="34" charset="0"/>
      <p:regular r:id="rId59"/>
      <p:italic r:id="rId60"/>
    </p:embeddedFont>
    <p:embeddedFont>
      <p:font typeface="Lato Heavy" panose="020F0502020204030203" pitchFamily="34" charset="0"/>
      <p:bold r:id="rId61"/>
      <p:boldItalic r:id="rId62"/>
    </p:embeddedFont>
    <p:embeddedFont>
      <p:font typeface="Lato Light" panose="020F0502020204030203" pitchFamily="34" charset="0"/>
      <p:regular r:id="rId63"/>
      <p:italic r:id="rId64"/>
    </p:embeddedFont>
    <p:embeddedFont>
      <p:font typeface="Lato Semibold" panose="020F0502020204030203" pitchFamily="34" charset="0"/>
      <p:bold r:id="rId65"/>
      <p:boldItalic r:id="rId66"/>
    </p:embeddedFont>
    <p:embeddedFont>
      <p:font typeface="Marcellus SC" panose="020E0602050203020307" pitchFamily="34" charset="0"/>
      <p:regular r:id="rId67"/>
    </p:embeddedFont>
    <p:embeddedFont>
      <p:font typeface="Segoe UI" panose="020B0502040204020203" pitchFamily="34" charset="0"/>
      <p:regular r:id="rId68"/>
      <p:bold r:id="rId69"/>
      <p:italic r:id="rId70"/>
      <p:boldItalic r:id="rId7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1986F10-A11B-4F85-9CEF-6E3EA8151F82}">
          <p14:sldIdLst>
            <p14:sldId id="256"/>
          </p14:sldIdLst>
        </p14:section>
        <p14:section name="The Memory Model" id="{262D39B8-1B04-47B5-B397-CFF80E4C15F7}">
          <p14:sldIdLst>
            <p14:sldId id="259"/>
            <p14:sldId id="262"/>
            <p14:sldId id="260"/>
            <p14:sldId id="268"/>
            <p14:sldId id="261"/>
            <p14:sldId id="264"/>
            <p14:sldId id="266"/>
            <p14:sldId id="272"/>
            <p14:sldId id="267"/>
            <p14:sldId id="265"/>
            <p14:sldId id="273"/>
            <p14:sldId id="274"/>
            <p14:sldId id="275"/>
            <p14:sldId id="271"/>
            <p14:sldId id="277"/>
            <p14:sldId id="270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9"/>
            <p14:sldId id="288"/>
            <p14:sldId id="290"/>
            <p14:sldId id="291"/>
            <p14:sldId id="292"/>
            <p14:sldId id="295"/>
            <p14:sldId id="293"/>
            <p14:sldId id="296"/>
            <p14:sldId id="297"/>
            <p14:sldId id="29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0096"/>
    <a:srgbClr val="A9D18E"/>
    <a:srgbClr val="AB5DA5"/>
    <a:srgbClr val="C9A4E4"/>
    <a:srgbClr val="1B2911"/>
    <a:srgbClr val="FF7C80"/>
    <a:srgbClr val="9D5198"/>
    <a:srgbClr val="C38BBF"/>
    <a:srgbClr val="8A3CC4"/>
    <a:srgbClr val="570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0112" autoAdjust="0"/>
  </p:normalViewPr>
  <p:slideViewPr>
    <p:cSldViewPr snapToGrid="0">
      <p:cViewPr varScale="1">
        <p:scale>
          <a:sx n="110" d="100"/>
          <a:sy n="110" d="100"/>
        </p:scale>
        <p:origin x="78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63" Type="http://schemas.openxmlformats.org/officeDocument/2006/relationships/font" Target="fonts/font23.fntdata"/><Relationship Id="rId68" Type="http://schemas.openxmlformats.org/officeDocument/2006/relationships/font" Target="fonts/font28.fntdata"/><Relationship Id="rId7" Type="http://schemas.openxmlformats.org/officeDocument/2006/relationships/slide" Target="slides/slide6.xml"/><Relationship Id="rId71" Type="http://schemas.openxmlformats.org/officeDocument/2006/relationships/font" Target="fonts/font3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font" Target="fonts/font18.fntdata"/><Relationship Id="rId66" Type="http://schemas.openxmlformats.org/officeDocument/2006/relationships/font" Target="fonts/font26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57" Type="http://schemas.openxmlformats.org/officeDocument/2006/relationships/font" Target="fonts/font17.fntdata"/><Relationship Id="rId61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openxmlformats.org/officeDocument/2006/relationships/font" Target="fonts/font20.fntdata"/><Relationship Id="rId65" Type="http://schemas.openxmlformats.org/officeDocument/2006/relationships/font" Target="fonts/font25.fntdata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font" Target="fonts/font16.fntdata"/><Relationship Id="rId64" Type="http://schemas.openxmlformats.org/officeDocument/2006/relationships/font" Target="fonts/font24.fntdata"/><Relationship Id="rId69" Type="http://schemas.openxmlformats.org/officeDocument/2006/relationships/font" Target="fonts/font29.fntdata"/><Relationship Id="rId8" Type="http://schemas.openxmlformats.org/officeDocument/2006/relationships/slide" Target="slides/slide7.xml"/><Relationship Id="rId51" Type="http://schemas.openxmlformats.org/officeDocument/2006/relationships/font" Target="fonts/font11.fntdata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59" Type="http://schemas.openxmlformats.org/officeDocument/2006/relationships/font" Target="fonts/font19.fntdata"/><Relationship Id="rId67" Type="http://schemas.openxmlformats.org/officeDocument/2006/relationships/font" Target="fonts/font27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62" Type="http://schemas.openxmlformats.org/officeDocument/2006/relationships/font" Target="fonts/font22.fntdata"/><Relationship Id="rId70" Type="http://schemas.openxmlformats.org/officeDocument/2006/relationships/font" Target="fonts/font30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E20D02-945A-4687-A093-D2FB919C61C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493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E20D02-945A-4687-A093-D2FB919C61C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160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E20D02-945A-4687-A093-D2FB919C61C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81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E20D02-945A-4687-A093-D2FB919C61C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42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26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69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11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8E615EA3-D94F-4234-8230-46AE658C9C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540" y="22860"/>
            <a:ext cx="8978900" cy="567531"/>
          </a:xfrm>
        </p:spPr>
        <p:txBody>
          <a:bodyPr>
            <a:normAutofit/>
          </a:bodyPr>
          <a:lstStyle>
            <a:lvl1pPr>
              <a:defRPr sz="330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" y="967740"/>
            <a:ext cx="8343900" cy="4179729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20FFFDB-EBF0-49B5-A587-CAB0A23F0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524818"/>
            <a:ext cx="1821180" cy="178621"/>
          </a:xfrm>
        </p:spPr>
        <p:txBody>
          <a:bodyPr/>
          <a:lstStyle>
            <a:lvl1pPr>
              <a:defRPr sz="700">
                <a:solidFill>
                  <a:schemeClr val="bg1">
                    <a:lumMod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442C0CA-CAF1-45F1-9F56-F9C580DF6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705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8383AF2-3E7E-44F9-B029-099F5FCDF5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764382"/>
            <a:ext cx="8247062" cy="2377281"/>
          </a:xfrm>
        </p:spPr>
        <p:txBody>
          <a:bodyPr anchor="b"/>
          <a:lstStyle>
            <a:lvl1pPr algn="ctr">
              <a:defRPr sz="450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164153"/>
            <a:ext cx="8247062" cy="1250156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5100" y="5274258"/>
            <a:ext cx="3086100" cy="304271"/>
          </a:xfrm>
        </p:spPr>
        <p:txBody>
          <a:bodyPr/>
          <a:lstStyle>
            <a:lvl1pPr>
              <a:defRPr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US" dirty="0"/>
              <a:t>CS/COE 0449 – Spring 2019/2020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7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211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63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65100" y="5274258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CS/COE 0449 – Spring 2019/2020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169D404-C6B3-441F-AFE8-5D94549B5A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923544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18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39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75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56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1E3B604D-56BA-46EE-95F5-E8CD4F248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6" y="6350"/>
            <a:ext cx="9142925" cy="5714998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15D3280-7F18-412B-A5EC-EDD826CEEA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6151" y="5384800"/>
            <a:ext cx="3009900" cy="232810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Spring 2019/2020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320134-B7EB-4F92-B7B8-01035C88D329}"/>
              </a:ext>
            </a:extLst>
          </p:cNvPr>
          <p:cNvSpPr txBox="1"/>
          <p:nvPr/>
        </p:nvSpPr>
        <p:spPr>
          <a:xfrm>
            <a:off x="6709263" y="2093391"/>
            <a:ext cx="20024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CS/COE 0449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Systems Software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0339BB2-67E1-49D6-BCE0-83D58A439833}"/>
              </a:ext>
            </a:extLst>
          </p:cNvPr>
          <p:cNvSpPr txBox="1">
            <a:spLocks/>
          </p:cNvSpPr>
          <p:nvPr/>
        </p:nvSpPr>
        <p:spPr>
          <a:xfrm>
            <a:off x="53641" y="2715079"/>
            <a:ext cx="6427691" cy="672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bg1"/>
                </a:solidFill>
                <a:latin typeface="Marcellus SC" panose="020E0602050203020307" pitchFamily="34" charset="0"/>
              </a:rPr>
              <a:t>Management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3DC9A2-907A-40B2-AE7B-0ABCE81E9716}"/>
              </a:ext>
            </a:extLst>
          </p:cNvPr>
          <p:cNvSpPr/>
          <p:nvPr/>
        </p:nvSpPr>
        <p:spPr>
          <a:xfrm>
            <a:off x="7416053" y="547209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6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CDD9293-1D4B-41EB-86AA-759CF3B8DFA7}"/>
              </a:ext>
            </a:extLst>
          </p:cNvPr>
          <p:cNvSpPr txBox="1">
            <a:spLocks/>
          </p:cNvSpPr>
          <p:nvPr/>
        </p:nvSpPr>
        <p:spPr>
          <a:xfrm>
            <a:off x="53641" y="2039614"/>
            <a:ext cx="6427691" cy="672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bg1"/>
                </a:solidFill>
                <a:latin typeface="Marcellus SC" panose="020E0602050203020307" pitchFamily="34" charset="0"/>
              </a:rPr>
              <a:t>Memory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95BC69-C0DB-4CA5-BBC7-F8CFF74C2E93}"/>
              </a:ext>
            </a:extLst>
          </p:cNvPr>
          <p:cNvSpPr txBox="1"/>
          <p:nvPr/>
        </p:nvSpPr>
        <p:spPr>
          <a:xfrm>
            <a:off x="6371834" y="3669975"/>
            <a:ext cx="25202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wilkie</a:t>
            </a:r>
          </a:p>
          <a:p>
            <a:pPr algn="ctr"/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(with content borrowed from Vinicius Petrucci</a:t>
            </a:r>
            <a:b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Jarrett Billingsley)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1154827"/>
            <a:ext cx="2438400" cy="2908505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kern="12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is never easy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5930454" cy="4557078"/>
          </a:xfrm>
        </p:spPr>
        <p:txBody>
          <a:bodyPr>
            <a:normAutofit/>
          </a:bodyPr>
          <a:lstStyle/>
          <a:p>
            <a:r>
              <a:rPr lang="en-US" dirty="0"/>
              <a:t>Why not move things around??</a:t>
            </a:r>
          </a:p>
          <a:p>
            <a:pPr lvl="1"/>
            <a:r>
              <a:rPr lang="en-US" dirty="0"/>
              <a:t>A </a:t>
            </a:r>
            <a:r>
              <a:rPr lang="en-US" i="1" dirty="0">
                <a:solidFill>
                  <a:srgbClr val="4C6FA3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defragmentation</a:t>
            </a:r>
            <a:r>
              <a:rPr lang="en-US" dirty="0"/>
              <a:t> process/algorithm</a:t>
            </a:r>
            <a:br>
              <a:rPr lang="en-US" dirty="0"/>
            </a:br>
            <a:endParaRPr lang="en-US" dirty="0"/>
          </a:p>
          <a:p>
            <a:r>
              <a:rPr lang="en-US" dirty="0"/>
              <a:t>Moving around something in the heap is hard!</a:t>
            </a:r>
          </a:p>
          <a:p>
            <a:pPr lvl="1"/>
            <a:r>
              <a:rPr lang="en-US" dirty="0"/>
              <a:t>Any pointers referring to data within a block must be updated.</a:t>
            </a:r>
          </a:p>
          <a:p>
            <a:pPr lvl="1"/>
            <a:r>
              <a:rPr lang="en-US" dirty="0"/>
              <a:t>Finding these pointers automatically is effectively as difficult as garbage collection.</a:t>
            </a:r>
            <a:br>
              <a:rPr lang="en-US" dirty="0"/>
            </a:br>
            <a:endParaRPr lang="en-US" dirty="0"/>
          </a:p>
          <a:p>
            <a:r>
              <a:rPr lang="en-US" dirty="0"/>
              <a:t>Because of this, moving blocks around is discouraged. (Easier to solve it another way.)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0760F9-2614-470F-BBE6-94C7A326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CS/COE 0449 – Spring 2019/2020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809990"/>
            <a:ext cx="2438400" cy="3375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4065428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76"/>
            <a:ext cx="2438400" cy="450729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913565"/>
            <a:ext cx="2438400" cy="3862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559297"/>
            <a:ext cx="2438400" cy="363227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406914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11610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 Box 10">
            <a:extLst>
              <a:ext uri="{FF2B5EF4-FFF2-40B4-BE49-F238E27FC236}">
                <a16:creationId xmlns:a16="http://schemas.microsoft.com/office/drawing/2014/main" id="{7E2901A6-5635-4C69-9A8F-3C6B41613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4855265"/>
            <a:ext cx="84189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</a:t>
            </a:r>
          </a:p>
        </p:txBody>
      </p:sp>
      <p:sp>
        <p:nvSpPr>
          <p:cNvPr id="28" name="Text Box 11">
            <a:extLst>
              <a:ext uri="{FF2B5EF4-FFF2-40B4-BE49-F238E27FC236}">
                <a16:creationId xmlns:a16="http://schemas.microsoft.com/office/drawing/2014/main" id="{8CCE447B-7EE4-4B91-9798-D6D1F8337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0701" y="4509293"/>
            <a:ext cx="157927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static data</a:t>
            </a: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407866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75825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1" name="Text Box 18">
            <a:extLst>
              <a:ext uri="{FF2B5EF4-FFF2-40B4-BE49-F238E27FC236}">
                <a16:creationId xmlns:a16="http://schemas.microsoft.com/office/drawing/2014/main" id="{4A5A1C8E-13E5-4AA6-B86E-1EFA30C51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6AC8F0-FFDF-4822-926E-DEA75EFEDBBC}"/>
              </a:ext>
            </a:extLst>
          </p:cNvPr>
          <p:cNvSpPr/>
          <p:nvPr/>
        </p:nvSpPr>
        <p:spPr>
          <a:xfrm>
            <a:off x="6421614" y="3954780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56AC8-70E5-45DB-B8F1-E13D27B64401}"/>
              </a:ext>
            </a:extLst>
          </p:cNvPr>
          <p:cNvSpPr/>
          <p:nvPr/>
        </p:nvSpPr>
        <p:spPr>
          <a:xfrm>
            <a:off x="6421614" y="3663872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ADD7741-9EDA-4079-9B91-27AE5E0BF91E}"/>
              </a:ext>
            </a:extLst>
          </p:cNvPr>
          <p:cNvSpPr/>
          <p:nvPr/>
        </p:nvSpPr>
        <p:spPr>
          <a:xfrm>
            <a:off x="6421614" y="3374033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851E3E-86D3-4923-9572-2B482950CF5E}"/>
              </a:ext>
            </a:extLst>
          </p:cNvPr>
          <p:cNvSpPr/>
          <p:nvPr/>
        </p:nvSpPr>
        <p:spPr>
          <a:xfrm>
            <a:off x="6421614" y="3089739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4F06FD1-72D1-41C8-AEC6-142B7E92CF47}"/>
              </a:ext>
            </a:extLst>
          </p:cNvPr>
          <p:cNvSpPr/>
          <p:nvPr/>
        </p:nvSpPr>
        <p:spPr>
          <a:xfrm>
            <a:off x="6421614" y="2805231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BA18ACB-8321-4100-9440-D6FA1FF5FDE8}"/>
              </a:ext>
            </a:extLst>
          </p:cNvPr>
          <p:cNvSpPr/>
          <p:nvPr/>
        </p:nvSpPr>
        <p:spPr>
          <a:xfrm>
            <a:off x="6421614" y="2508150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3BB2437-EA02-4258-BE52-5D1D306BBF41}"/>
              </a:ext>
            </a:extLst>
          </p:cNvPr>
          <p:cNvSpPr/>
          <p:nvPr/>
        </p:nvSpPr>
        <p:spPr>
          <a:xfrm>
            <a:off x="6421614" y="2201560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24945BE-95DD-4B0F-8299-3F8D934CE197}"/>
              </a:ext>
            </a:extLst>
          </p:cNvPr>
          <p:cNvSpPr/>
          <p:nvPr/>
        </p:nvSpPr>
        <p:spPr>
          <a:xfrm>
            <a:off x="6421614" y="1917436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EE78FAD-6F75-4106-B2CA-A885E7EFD10D}"/>
              </a:ext>
            </a:extLst>
          </p:cNvPr>
          <p:cNvSpPr/>
          <p:nvPr/>
        </p:nvSpPr>
        <p:spPr>
          <a:xfrm>
            <a:off x="6421614" y="1656034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C1466FA-26B4-4703-8400-4B2040A7A5B3}"/>
              </a:ext>
            </a:extLst>
          </p:cNvPr>
          <p:cNvSpPr/>
          <p:nvPr/>
        </p:nvSpPr>
        <p:spPr>
          <a:xfrm>
            <a:off x="6421614" y="1388146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B9BF3AB-60B3-4AAB-8F4C-0AFC5DEB4698}"/>
              </a:ext>
            </a:extLst>
          </p:cNvPr>
          <p:cNvSpPr/>
          <p:nvPr/>
        </p:nvSpPr>
        <p:spPr>
          <a:xfrm>
            <a:off x="6421614" y="1158515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D404A55-A39B-4A31-919C-135DC5FC7F04}"/>
              </a:ext>
            </a:extLst>
          </p:cNvPr>
          <p:cNvSpPr/>
          <p:nvPr/>
        </p:nvSpPr>
        <p:spPr>
          <a:xfrm>
            <a:off x="3352800" y="4748957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CF210F1-2E58-4210-B941-019EE9329E54}"/>
              </a:ext>
            </a:extLst>
          </p:cNvPr>
          <p:cNvSpPr txBox="1"/>
          <p:nvPr/>
        </p:nvSpPr>
        <p:spPr>
          <a:xfrm>
            <a:off x="3680661" y="435640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Inconsolata" panose="020B0609030003000000" pitchFamily="49" charset="0"/>
              </a:rPr>
              <a:t>malloc()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DBBD8CE-5926-4F47-8531-86C29D3A1E21}"/>
              </a:ext>
            </a:extLst>
          </p:cNvPr>
          <p:cNvCxnSpPr>
            <a:cxnSpLocks/>
          </p:cNvCxnSpPr>
          <p:nvPr/>
        </p:nvCxnSpPr>
        <p:spPr>
          <a:xfrm flipV="1">
            <a:off x="4806360" y="4575085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3098521-7B4F-4FC2-BE0F-64C420A6E5F4}"/>
              </a:ext>
            </a:extLst>
          </p:cNvPr>
          <p:cNvSpPr txBox="1"/>
          <p:nvPr/>
        </p:nvSpPr>
        <p:spPr>
          <a:xfrm>
            <a:off x="5048999" y="4394493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Marcellus SC" panose="020E0602050203020307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? </a:t>
            </a:r>
            <a:r>
              <a:rPr lang="en-US" b="1">
                <a:solidFill>
                  <a:srgbClr val="FF0000"/>
                </a:solidFill>
                <a:latin typeface="Marcellus SC" panose="020E0602050203020307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? ?</a:t>
            </a:r>
            <a:endParaRPr lang="en-US" b="1" dirty="0">
              <a:solidFill>
                <a:srgbClr val="FF0000"/>
              </a:solidFill>
              <a:latin typeface="Marcellus SC" panose="020E0602050203020307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6121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0.00056 L -0.00017 0.23667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1180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4.44444E-6 L -2.77778E-7 0.0283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1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44444E-6 L -2.77778E-7 0.0541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272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0 L 0.00069 0.0808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402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084 L -2.77778E-7 0.10694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38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3.33333E-6 L 0.00035 0.13584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677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4.44444E-6 L -2.77778E-7 0.16584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25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44444E-6 L -2.77778E-7 0.19167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961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2.22222E-6 L 0.00035 0.21389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1066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2.22222E-6 L -2.77778E-7 0.25167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12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32" grpId="0" animBg="1"/>
      <p:bldP spid="33" grpId="0" animBg="1"/>
      <p:bldP spid="34" grpId="0" animBg="1"/>
      <p:bldP spid="35" grpId="0" animBg="1"/>
      <p:bldP spid="36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2" descr="Wide upward diagonal">
            <a:extLst>
              <a:ext uri="{FF2B5EF4-FFF2-40B4-BE49-F238E27FC236}">
                <a16:creationId xmlns:a16="http://schemas.microsoft.com/office/drawing/2014/main" id="{E8CC9352-AA57-4C26-BF5E-9F28D8DD8E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1617" y="1131967"/>
            <a:ext cx="2438400" cy="2908505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kern="12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is NEVER easy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4069140"/>
            <a:ext cx="5988227" cy="1455678"/>
          </a:xfrm>
        </p:spPr>
        <p:txBody>
          <a:bodyPr>
            <a:normAutofit/>
          </a:bodyPr>
          <a:lstStyle/>
          <a:p>
            <a:r>
              <a:rPr lang="en-US" dirty="0"/>
              <a:t>When blocks move, pointers</a:t>
            </a:r>
            <a:br>
              <a:rPr lang="en-US" dirty="0"/>
            </a:br>
            <a:r>
              <a:rPr lang="en-US" dirty="0"/>
              <a:t>to anything within them must be updated.</a:t>
            </a:r>
          </a:p>
          <a:p>
            <a:r>
              <a:rPr lang="en-US" dirty="0"/>
              <a:t>This is hard to keep track of!</a:t>
            </a:r>
          </a:p>
          <a:p>
            <a:pPr lvl="1"/>
            <a:r>
              <a:rPr lang="en-US" dirty="0"/>
              <a:t>C does not check validity of pointers after</a:t>
            </a:r>
            <a:r>
              <a:rPr lang="en-US" dirty="0">
                <a:latin typeface="Inconsolata" panose="020B0609030003000000" pitchFamily="49" charset="0"/>
              </a:rPr>
              <a:t> free()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80"/>
            <a:ext cx="2438400" cy="2415539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809990"/>
            <a:ext cx="2438400" cy="3375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4065428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76"/>
            <a:ext cx="2438400" cy="450729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913565"/>
            <a:ext cx="2438400" cy="3862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559297"/>
            <a:ext cx="2438400" cy="363227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406914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11610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 Box 10">
            <a:extLst>
              <a:ext uri="{FF2B5EF4-FFF2-40B4-BE49-F238E27FC236}">
                <a16:creationId xmlns:a16="http://schemas.microsoft.com/office/drawing/2014/main" id="{7E2901A6-5635-4C69-9A8F-3C6B41613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4855265"/>
            <a:ext cx="84189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</a:t>
            </a:r>
          </a:p>
        </p:txBody>
      </p:sp>
      <p:sp>
        <p:nvSpPr>
          <p:cNvPr id="28" name="Text Box 11">
            <a:extLst>
              <a:ext uri="{FF2B5EF4-FFF2-40B4-BE49-F238E27FC236}">
                <a16:creationId xmlns:a16="http://schemas.microsoft.com/office/drawing/2014/main" id="{8CCE447B-7EE4-4B91-9798-D6D1F8337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0701" y="4509293"/>
            <a:ext cx="157927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static data</a:t>
            </a: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407866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E72425D-858D-408C-BE52-56DAB884038B}"/>
              </a:ext>
            </a:extLst>
          </p:cNvPr>
          <p:cNvGrpSpPr/>
          <p:nvPr/>
        </p:nvGrpSpPr>
        <p:grpSpPr>
          <a:xfrm>
            <a:off x="6423660" y="2792236"/>
            <a:ext cx="2438400" cy="779715"/>
            <a:chOff x="6423660" y="2792236"/>
            <a:chExt cx="2438400" cy="779715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C971D1D-B4CF-4BC4-8DFE-62D373BCDBA4}"/>
                </a:ext>
              </a:extLst>
            </p:cNvPr>
            <p:cNvSpPr/>
            <p:nvPr/>
          </p:nvSpPr>
          <p:spPr>
            <a:xfrm>
              <a:off x="6423660" y="2811781"/>
              <a:ext cx="2438400" cy="76017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Tx/>
              </a:pPr>
              <a:endParaRPr lang="en-US" kern="1200" dirty="0">
                <a:solidFill>
                  <a:prstClr val="white"/>
                </a:solidFill>
                <a:latin typeface="Calibri"/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895ACD77-49CC-4EC4-A1F0-177F529CF1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42862" y="2792236"/>
              <a:ext cx="1" cy="33474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88EADD97-F0A8-4D36-95CE-7CCE4588F1C0}"/>
              </a:ext>
            </a:extLst>
          </p:cNvPr>
          <p:cNvSpPr/>
          <p:nvPr/>
        </p:nvSpPr>
        <p:spPr>
          <a:xfrm>
            <a:off x="6423660" y="2811781"/>
            <a:ext cx="2438400" cy="76017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75825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1" name="Text Box 18">
            <a:extLst>
              <a:ext uri="{FF2B5EF4-FFF2-40B4-BE49-F238E27FC236}">
                <a16:creationId xmlns:a16="http://schemas.microsoft.com/office/drawing/2014/main" id="{4A5A1C8E-13E5-4AA6-B86E-1EFA30C51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A7458312-7B0B-41B6-BE7A-5FBA24DBAD0D}"/>
              </a:ext>
            </a:extLst>
          </p:cNvPr>
          <p:cNvSpPr txBox="1">
            <a:spLocks/>
          </p:cNvSpPr>
          <p:nvPr/>
        </p:nvSpPr>
        <p:spPr>
          <a:xfrm>
            <a:off x="133825" y="760837"/>
            <a:ext cx="8564647" cy="4574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br>
              <a:rPr lang="en-US" sz="2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</a:b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r>
              <a:rPr lang="en-US" sz="2400" dirty="0">
                <a:latin typeface="Inconsolata" panose="020B0609030003000000" pitchFamily="49" charset="0"/>
              </a:rPr>
              <a:t>* </a:t>
            </a:r>
            <a:r>
              <a:rPr lang="en-US" sz="2400" dirty="0" err="1">
                <a:latin typeface="Inconsolata" panose="020B0609030003000000" pitchFamily="49" charset="0"/>
              </a:rPr>
              <a:t>my_int</a:t>
            </a:r>
            <a:endParaRPr lang="en-US" sz="2400" dirty="0">
              <a:latin typeface="Inconsolata" panose="020B0609030003000000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endParaRPr lang="en-US" sz="2400" dirty="0">
              <a:latin typeface="Inconsolata" panose="020B0609030003000000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endParaRPr lang="en-US" sz="2400" dirty="0">
              <a:latin typeface="Inconsolata" panose="020B0609030003000000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br>
              <a:rPr lang="en-US" sz="2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</a:b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float</a:t>
            </a:r>
            <a:r>
              <a:rPr lang="en-US" sz="2400" dirty="0">
                <a:latin typeface="Inconsolata" panose="020B0609030003000000" pitchFamily="49" charset="0"/>
              </a:rPr>
              <a:t>* </a:t>
            </a:r>
            <a:r>
              <a:rPr lang="en-US" sz="2400" dirty="0" err="1">
                <a:latin typeface="Inconsolata" panose="020B0609030003000000" pitchFamily="49" charset="0"/>
              </a:rPr>
              <a:t>my_float</a:t>
            </a:r>
            <a:endParaRPr lang="en-US" sz="2400" dirty="0">
              <a:latin typeface="Inconsolata" panose="020B0609030003000000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endParaRPr lang="en-US" sz="2400" dirty="0">
              <a:latin typeface="Inconsolata" panose="020B0609030003000000" pitchFamily="49" charset="0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623636A-DDBA-43ED-A1C5-AEC114DA7309}"/>
              </a:ext>
            </a:extLst>
          </p:cNvPr>
          <p:cNvSpPr/>
          <p:nvPr/>
        </p:nvSpPr>
        <p:spPr>
          <a:xfrm>
            <a:off x="2018951" y="1007544"/>
            <a:ext cx="4350729" cy="2734689"/>
          </a:xfrm>
          <a:custGeom>
            <a:avLst/>
            <a:gdLst>
              <a:gd name="connsiteX0" fmla="*/ 0 w 4076409"/>
              <a:gd name="connsiteY0" fmla="*/ 218397 h 2882143"/>
              <a:gd name="connsiteX1" fmla="*/ 1033063 w 4076409"/>
              <a:gd name="connsiteY1" fmla="*/ 239337 h 2882143"/>
              <a:gd name="connsiteX2" fmla="*/ 1305289 w 4076409"/>
              <a:gd name="connsiteY2" fmla="*/ 2654470 h 2882143"/>
              <a:gd name="connsiteX3" fmla="*/ 4076409 w 4076409"/>
              <a:gd name="connsiteY3" fmla="*/ 2787093 h 2882143"/>
              <a:gd name="connsiteX0" fmla="*/ 0 w 4061169"/>
              <a:gd name="connsiteY0" fmla="*/ 218397 h 2751900"/>
              <a:gd name="connsiteX1" fmla="*/ 1033063 w 4061169"/>
              <a:gd name="connsiteY1" fmla="*/ 239337 h 2751900"/>
              <a:gd name="connsiteX2" fmla="*/ 1305289 w 4061169"/>
              <a:gd name="connsiteY2" fmla="*/ 2654470 h 2751900"/>
              <a:gd name="connsiteX3" fmla="*/ 4061169 w 4061169"/>
              <a:gd name="connsiteY3" fmla="*/ 1986993 h 2751900"/>
              <a:gd name="connsiteX0" fmla="*/ 0 w 4350729"/>
              <a:gd name="connsiteY0" fmla="*/ 239286 h 2734689"/>
              <a:gd name="connsiteX1" fmla="*/ 1322623 w 4350729"/>
              <a:gd name="connsiteY1" fmla="*/ 222126 h 2734689"/>
              <a:gd name="connsiteX2" fmla="*/ 1594849 w 4350729"/>
              <a:gd name="connsiteY2" fmla="*/ 2637259 h 2734689"/>
              <a:gd name="connsiteX3" fmla="*/ 4350729 w 4350729"/>
              <a:gd name="connsiteY3" fmla="*/ 1969782 h 2734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0729" h="2734689">
                <a:moveTo>
                  <a:pt x="0" y="239286"/>
                </a:moveTo>
                <a:cubicBezTo>
                  <a:pt x="407757" y="46750"/>
                  <a:pt x="1056815" y="-177536"/>
                  <a:pt x="1322623" y="222126"/>
                </a:cubicBezTo>
                <a:cubicBezTo>
                  <a:pt x="1588431" y="621788"/>
                  <a:pt x="1087625" y="2212633"/>
                  <a:pt x="1594849" y="2637259"/>
                </a:cubicBezTo>
                <a:cubicBezTo>
                  <a:pt x="2102073" y="3061885"/>
                  <a:pt x="3898183" y="1960475"/>
                  <a:pt x="4350729" y="1969782"/>
                </a:cubicBezTo>
              </a:path>
            </a:pathLst>
          </a:custGeom>
          <a:noFill/>
          <a:ln w="57150"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D35FE63-D1A4-4223-9DA3-8FE1827E8305}"/>
              </a:ext>
            </a:extLst>
          </p:cNvPr>
          <p:cNvSpPr/>
          <p:nvPr/>
        </p:nvSpPr>
        <p:spPr>
          <a:xfrm>
            <a:off x="2598420" y="1916806"/>
            <a:ext cx="3775710" cy="2330044"/>
          </a:xfrm>
          <a:custGeom>
            <a:avLst/>
            <a:gdLst>
              <a:gd name="connsiteX0" fmla="*/ 0 w 3714750"/>
              <a:gd name="connsiteY0" fmla="*/ 1082818 h 2413196"/>
              <a:gd name="connsiteX1" fmla="*/ 1933575 w 3714750"/>
              <a:gd name="connsiteY1" fmla="*/ 35068 h 2413196"/>
              <a:gd name="connsiteX2" fmla="*/ 2076450 w 3714750"/>
              <a:gd name="connsiteY2" fmla="*/ 2225818 h 2413196"/>
              <a:gd name="connsiteX3" fmla="*/ 3714750 w 3714750"/>
              <a:gd name="connsiteY3" fmla="*/ 2149618 h 2413196"/>
              <a:gd name="connsiteX0" fmla="*/ 0 w 3752850"/>
              <a:gd name="connsiteY0" fmla="*/ 1082818 h 2308339"/>
              <a:gd name="connsiteX1" fmla="*/ 1933575 w 3752850"/>
              <a:gd name="connsiteY1" fmla="*/ 35068 h 2308339"/>
              <a:gd name="connsiteX2" fmla="*/ 2076450 w 3752850"/>
              <a:gd name="connsiteY2" fmla="*/ 2225818 h 2308339"/>
              <a:gd name="connsiteX3" fmla="*/ 3752850 w 3752850"/>
              <a:gd name="connsiteY3" fmla="*/ 1486678 h 2308339"/>
              <a:gd name="connsiteX0" fmla="*/ 0 w 3775710"/>
              <a:gd name="connsiteY0" fmla="*/ 914023 h 2330044"/>
              <a:gd name="connsiteX1" fmla="*/ 1956435 w 3775710"/>
              <a:gd name="connsiteY1" fmla="*/ 56773 h 2330044"/>
              <a:gd name="connsiteX2" fmla="*/ 2099310 w 3775710"/>
              <a:gd name="connsiteY2" fmla="*/ 2247523 h 2330044"/>
              <a:gd name="connsiteX3" fmla="*/ 3775710 w 3775710"/>
              <a:gd name="connsiteY3" fmla="*/ 1508383 h 233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10" h="2330044">
                <a:moveTo>
                  <a:pt x="0" y="914023"/>
                </a:moveTo>
                <a:cubicBezTo>
                  <a:pt x="793750" y="294898"/>
                  <a:pt x="1606550" y="-165477"/>
                  <a:pt x="1956435" y="56773"/>
                </a:cubicBezTo>
                <a:cubicBezTo>
                  <a:pt x="2306320" y="279023"/>
                  <a:pt x="1802448" y="1895098"/>
                  <a:pt x="2099310" y="2247523"/>
                </a:cubicBezTo>
                <a:cubicBezTo>
                  <a:pt x="2396172" y="2599948"/>
                  <a:pt x="3104991" y="1722695"/>
                  <a:pt x="3775710" y="1508383"/>
                </a:cubicBezTo>
              </a:path>
            </a:pathLst>
          </a:custGeom>
          <a:noFill/>
          <a:ln w="5715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D81267F-35DB-4466-9EEC-425C95EBDEF2}"/>
              </a:ext>
            </a:extLst>
          </p:cNvPr>
          <p:cNvSpPr txBox="1"/>
          <p:nvPr/>
        </p:nvSpPr>
        <p:spPr>
          <a:xfrm>
            <a:off x="573096" y="3107677"/>
            <a:ext cx="1624395" cy="52322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Inconsolata" panose="020B0609030003000000" pitchFamily="49" charset="0"/>
              </a:rPr>
              <a:t>3.14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AEB24BE-7C7F-44F8-BB9E-FCF6054AE6C2}"/>
              </a:ext>
            </a:extLst>
          </p:cNvPr>
          <p:cNvSpPr txBox="1"/>
          <p:nvPr/>
        </p:nvSpPr>
        <p:spPr>
          <a:xfrm>
            <a:off x="569403" y="3108550"/>
            <a:ext cx="162439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Inconsolata" panose="020B0609030003000000" pitchFamily="49" charset="0"/>
              </a:rPr>
              <a:t>-1.8e-6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CB14173-F4F5-4E33-AB6E-6112D26FD27B}"/>
              </a:ext>
            </a:extLst>
          </p:cNvPr>
          <p:cNvSpPr txBox="1"/>
          <p:nvPr/>
        </p:nvSpPr>
        <p:spPr>
          <a:xfrm>
            <a:off x="573096" y="1571181"/>
            <a:ext cx="1624395" cy="52322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Inconsolata" panose="020B0609030003000000" pitchFamily="49" charset="0"/>
              </a:rPr>
              <a:t>42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43F97D2-6838-40F8-BA04-850C6862083E}"/>
              </a:ext>
            </a:extLst>
          </p:cNvPr>
          <p:cNvSpPr txBox="1"/>
          <p:nvPr/>
        </p:nvSpPr>
        <p:spPr>
          <a:xfrm>
            <a:off x="570714" y="1572523"/>
            <a:ext cx="162439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Inconsolata" panose="020B0609030003000000" pitchFamily="49" charset="0"/>
              </a:rPr>
              <a:t>?????</a:t>
            </a:r>
          </a:p>
        </p:txBody>
      </p:sp>
      <p:sp>
        <p:nvSpPr>
          <p:cNvPr id="41" name="Footer Placeholder 3">
            <a:extLst>
              <a:ext uri="{FF2B5EF4-FFF2-40B4-BE49-F238E27FC236}">
                <a16:creationId xmlns:a16="http://schemas.microsoft.com/office/drawing/2014/main" id="{A62A6396-93D9-4913-8B95-F42E14AF9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524818"/>
            <a:ext cx="1821180" cy="178621"/>
          </a:xfrm>
        </p:spPr>
        <p:txBody>
          <a:bodyPr/>
          <a:lstStyle/>
          <a:p>
            <a:r>
              <a:rPr lang="en-US" dirty="0"/>
              <a:t>CS/COE 0449 – Spring 2019/2020</a:t>
            </a:r>
          </a:p>
        </p:txBody>
      </p:sp>
    </p:spTree>
    <p:extLst>
      <p:ext uri="{BB962C8B-B14F-4D97-AF65-F5344CB8AC3E}">
        <p14:creationId xmlns:p14="http://schemas.microsoft.com/office/powerpoint/2010/main" val="214575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3.33333E-6 L -3.88889E-6 0.0883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17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5.55112E-17 L -1.11111E-6 0.0352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21" grpId="0" animBg="1"/>
      <p:bldP spid="19" grpId="0" animBg="1"/>
      <p:bldP spid="36" grpId="0" animBg="1"/>
      <p:bldP spid="4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45E5D7F-B9C7-4C03-AD0E-E301F90B418C}"/>
              </a:ext>
            </a:extLst>
          </p:cNvPr>
          <p:cNvSpPr/>
          <p:nvPr/>
        </p:nvSpPr>
        <p:spPr>
          <a:xfrm>
            <a:off x="6049057" y="2869344"/>
            <a:ext cx="411610" cy="1219200"/>
          </a:xfrm>
          <a:custGeom>
            <a:avLst/>
            <a:gdLst>
              <a:gd name="connsiteX0" fmla="*/ 428773 w 428773"/>
              <a:gd name="connsiteY0" fmla="*/ 1333500 h 1333500"/>
              <a:gd name="connsiteX1" fmla="*/ 148 w 428773"/>
              <a:gd name="connsiteY1" fmla="*/ 447675 h 1333500"/>
              <a:gd name="connsiteX2" fmla="*/ 390673 w 428773"/>
              <a:gd name="connsiteY2" fmla="*/ 0 h 1333500"/>
              <a:gd name="connsiteX0" fmla="*/ 409614 w 409614"/>
              <a:gd name="connsiteY0" fmla="*/ 1228725 h 1228725"/>
              <a:gd name="connsiteX1" fmla="*/ 39 w 409614"/>
              <a:gd name="connsiteY1" fmla="*/ 447675 h 1228725"/>
              <a:gd name="connsiteX2" fmla="*/ 390564 w 409614"/>
              <a:gd name="connsiteY2" fmla="*/ 0 h 1228725"/>
              <a:gd name="connsiteX0" fmla="*/ 411610 w 411610"/>
              <a:gd name="connsiteY0" fmla="*/ 1219200 h 1219200"/>
              <a:gd name="connsiteX1" fmla="*/ 2035 w 411610"/>
              <a:gd name="connsiteY1" fmla="*/ 438150 h 1219200"/>
              <a:gd name="connsiteX2" fmla="*/ 297310 w 411610"/>
              <a:gd name="connsiteY2" fmla="*/ 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1610" h="1219200">
                <a:moveTo>
                  <a:pt x="411610" y="1219200"/>
                </a:moveTo>
                <a:cubicBezTo>
                  <a:pt x="200472" y="887412"/>
                  <a:pt x="21085" y="641350"/>
                  <a:pt x="2035" y="438150"/>
                </a:cubicBezTo>
                <a:cubicBezTo>
                  <a:pt x="-17015" y="234950"/>
                  <a:pt x="98872" y="112712"/>
                  <a:pt x="297310" y="0"/>
                </a:cubicBezTo>
              </a:path>
            </a:pathLst>
          </a:custGeom>
          <a:noFill/>
          <a:ln w="5715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2" descr="Wide upward diagonal">
            <a:extLst>
              <a:ext uri="{FF2B5EF4-FFF2-40B4-BE49-F238E27FC236}">
                <a16:creationId xmlns:a16="http://schemas.microsoft.com/office/drawing/2014/main" id="{D9D0FE7B-B4D4-4B00-9FB4-EB116F4AD0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3185" y="3580362"/>
            <a:ext cx="2438400" cy="956554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old data: int </a:t>
            </a:r>
            <a:r>
              <a:rPr lang="en-US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arr</a:t>
            </a:r>
            <a:r>
              <a:rPr lang="en-US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[100]</a:t>
            </a:r>
            <a:endParaRPr lang="en-US" kern="12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Stressing it out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758250"/>
            <a:ext cx="5988227" cy="4766568"/>
          </a:xfrm>
        </p:spPr>
        <p:txBody>
          <a:bodyPr>
            <a:normAutofit/>
          </a:bodyPr>
          <a:lstStyle/>
          <a:p>
            <a:r>
              <a:rPr lang="en-US" dirty="0"/>
              <a:t>If we allocate a large array it will be allocated on the heap somewhere.</a:t>
            </a:r>
          </a:p>
          <a:p>
            <a:endParaRPr lang="en-US" dirty="0">
              <a:latin typeface="Inconsolata" panose="020B0609030003000000" pitchFamily="49" charset="0"/>
            </a:endParaRPr>
          </a:p>
          <a:p>
            <a:r>
              <a:rPr lang="en-US" dirty="0"/>
              <a:t>Other allocations can also happen, and they go “above” that array.</a:t>
            </a:r>
          </a:p>
          <a:p>
            <a:endParaRPr lang="en-US" dirty="0"/>
          </a:p>
          <a:p>
            <a:r>
              <a:rPr lang="en-US" dirty="0"/>
              <a:t>What happens when you need to append a 101</a:t>
            </a:r>
            <a:r>
              <a:rPr lang="en-US" baseline="30000" dirty="0"/>
              <a:t>st</a:t>
            </a:r>
            <a:r>
              <a:rPr lang="en-US" dirty="0"/>
              <a:t> element to this array?</a:t>
            </a:r>
          </a:p>
          <a:p>
            <a:pPr lvl="1"/>
            <a:r>
              <a:rPr lang="en-US" dirty="0"/>
              <a:t>Uh oh!</a:t>
            </a:r>
          </a:p>
          <a:p>
            <a:pPr lvl="1"/>
            <a:endParaRPr lang="en-US" dirty="0"/>
          </a:p>
          <a:p>
            <a:r>
              <a:rPr lang="en-US" dirty="0"/>
              <a:t>You will need to allocate more space.</a:t>
            </a:r>
          </a:p>
          <a:p>
            <a:pPr lvl="1"/>
            <a:r>
              <a:rPr lang="en-US" dirty="0"/>
              <a:t>And then copy the array contents.</a:t>
            </a:r>
          </a:p>
          <a:p>
            <a:pPr lvl="1"/>
            <a:r>
              <a:rPr lang="en-US" dirty="0"/>
              <a:t>Free the old array.</a:t>
            </a:r>
          </a:p>
          <a:p>
            <a:pPr lvl="1"/>
            <a:r>
              <a:rPr lang="en-US" dirty="0"/>
              <a:t>How long does that take?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5424" y="1156673"/>
            <a:ext cx="2438400" cy="185726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809990"/>
            <a:ext cx="2438400" cy="3375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4541678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76"/>
            <a:ext cx="2438400" cy="450729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188811"/>
            <a:ext cx="2438400" cy="11096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055994"/>
            <a:ext cx="2438400" cy="123705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454539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11610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455491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75825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1" name="Text Box 18">
            <a:extLst>
              <a:ext uri="{FF2B5EF4-FFF2-40B4-BE49-F238E27FC236}">
                <a16:creationId xmlns:a16="http://schemas.microsoft.com/office/drawing/2014/main" id="{4A5A1C8E-13E5-4AA6-B86E-1EFA30C51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EADD97-F0A8-4D36-95CE-7CCE4588F1C0}"/>
              </a:ext>
            </a:extLst>
          </p:cNvPr>
          <p:cNvSpPr/>
          <p:nvPr/>
        </p:nvSpPr>
        <p:spPr>
          <a:xfrm>
            <a:off x="6432580" y="3571687"/>
            <a:ext cx="2438400" cy="981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r>
              <a:rPr lang="en-US" sz="2800" dirty="0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 </a:t>
            </a:r>
            <a:r>
              <a:rPr lang="en-US" sz="2800" dirty="0" err="1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arr</a:t>
            </a:r>
            <a:r>
              <a:rPr lang="en-US" sz="2800" dirty="0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[100]</a:t>
            </a:r>
            <a:endParaRPr lang="en-US" sz="2800" kern="1200" dirty="0">
              <a:solidFill>
                <a:srgbClr val="1B291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1" name="Footer Placeholder 3">
            <a:extLst>
              <a:ext uri="{FF2B5EF4-FFF2-40B4-BE49-F238E27FC236}">
                <a16:creationId xmlns:a16="http://schemas.microsoft.com/office/drawing/2014/main" id="{A62A6396-93D9-4913-8B95-F42E14AF9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524818"/>
            <a:ext cx="1821180" cy="178621"/>
          </a:xfrm>
        </p:spPr>
        <p:txBody>
          <a:bodyPr/>
          <a:lstStyle/>
          <a:p>
            <a:r>
              <a:rPr lang="en-US" dirty="0"/>
              <a:t>CS/COE 0449 – Spring 2019/2020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766D556-2843-4A43-B65A-43494D84B1E6}"/>
              </a:ext>
            </a:extLst>
          </p:cNvPr>
          <p:cNvSpPr/>
          <p:nvPr/>
        </p:nvSpPr>
        <p:spPr>
          <a:xfrm>
            <a:off x="6433185" y="3465194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6A203D-3178-4DFB-876C-857139A818B4}"/>
              </a:ext>
            </a:extLst>
          </p:cNvPr>
          <p:cNvSpPr/>
          <p:nvPr/>
        </p:nvSpPr>
        <p:spPr>
          <a:xfrm>
            <a:off x="6433185" y="3360723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6E07C53-1BE8-4E0E-BB93-CFF4579FEB9D}"/>
              </a:ext>
            </a:extLst>
          </p:cNvPr>
          <p:cNvSpPr/>
          <p:nvPr/>
        </p:nvSpPr>
        <p:spPr>
          <a:xfrm>
            <a:off x="6433185" y="3015980"/>
            <a:ext cx="2438400" cy="3546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BEBBAEA-DAD3-4FB8-B43D-05DAFEE4F9A5}"/>
              </a:ext>
            </a:extLst>
          </p:cNvPr>
          <p:cNvSpPr/>
          <p:nvPr/>
        </p:nvSpPr>
        <p:spPr>
          <a:xfrm>
            <a:off x="6433185" y="1422000"/>
            <a:ext cx="2438400" cy="16095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r>
              <a:rPr lang="en-US" sz="2800" dirty="0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 </a:t>
            </a:r>
            <a:r>
              <a:rPr lang="en-US" sz="2800" dirty="0" err="1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arr</a:t>
            </a:r>
            <a:r>
              <a:rPr lang="en-US" sz="2800" dirty="0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[200]</a:t>
            </a:r>
            <a:endParaRPr lang="en-US" sz="2800" kern="1200" dirty="0">
              <a:solidFill>
                <a:srgbClr val="1B291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1BE5F39-0822-4A3E-8559-23B442941B80}"/>
              </a:ext>
            </a:extLst>
          </p:cNvPr>
          <p:cNvSpPr txBox="1"/>
          <p:nvPr/>
        </p:nvSpPr>
        <p:spPr>
          <a:xfrm>
            <a:off x="4735244" y="463751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fragmentation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E7F32C0-901D-4EDC-ABAC-07A27E85FE0F}"/>
              </a:ext>
            </a:extLst>
          </p:cNvPr>
          <p:cNvCxnSpPr>
            <a:cxnSpLocks/>
          </p:cNvCxnSpPr>
          <p:nvPr/>
        </p:nvCxnSpPr>
        <p:spPr>
          <a:xfrm rot="19127016">
            <a:off x="6109051" y="4588608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4337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uiExpand="1" build="p"/>
      <p:bldP spid="19" grpId="0" animBg="1"/>
      <p:bldP spid="44" grpId="0" animBg="1"/>
      <p:bldP spid="4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2" descr="Wide upward diagonal">
            <a:extLst>
              <a:ext uri="{FF2B5EF4-FFF2-40B4-BE49-F238E27FC236}">
                <a16:creationId xmlns:a16="http://schemas.microsoft.com/office/drawing/2014/main" id="{D9D0FE7B-B4D4-4B00-9FB4-EB116F4AD0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3185" y="3580362"/>
            <a:ext cx="2438400" cy="956554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old data: int </a:t>
            </a:r>
            <a:r>
              <a:rPr lang="en-US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arr</a:t>
            </a:r>
            <a:r>
              <a:rPr lang="en-US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[100]</a:t>
            </a:r>
            <a:endParaRPr lang="en-US" kern="12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Stressing it out: Big Arrays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32F23C2E-6AE3-4B4F-8CE6-A4864FE2CA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8619" y="758250"/>
                <a:ext cx="5988227" cy="476656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This happens in very practical situations!</a:t>
                </a:r>
              </a:p>
              <a:p>
                <a:pPr lvl="1"/>
                <a:r>
                  <a:rPr lang="en-US" dirty="0"/>
                  <a:t>Reallocating means getting rid of a small thing</a:t>
                </a:r>
              </a:p>
              <a:p>
                <a:pPr lvl="1"/>
                <a:r>
                  <a:rPr lang="en-US" dirty="0"/>
                  <a:t>And replacing it with a larger thing.</a:t>
                </a:r>
              </a:p>
              <a:p>
                <a:pPr lvl="1"/>
                <a:r>
                  <a:rPr lang="en-US" dirty="0"/>
                  <a:t>You could have </a:t>
                </a:r>
                <a:r>
                  <a:rPr lang="en-US" dirty="0" err="1"/>
                  <a:t>TiBs</a:t>
                </a:r>
                <a:r>
                  <a:rPr lang="en-US" dirty="0"/>
                  <a:t> of memory and this will be a problem.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This affects performance: (in terms of writes:)</a:t>
                </a:r>
              </a:p>
              <a:p>
                <a:pPr lvl="1"/>
                <a:r>
                  <a:rPr lang="en-US" dirty="0"/>
                  <a:t>Appending item </a:t>
                </a:r>
                <a:r>
                  <a:rPr lang="en-US" dirty="0" err="1"/>
                  <a:t>arr</a:t>
                </a:r>
                <a:r>
                  <a:rPr lang="en-US" dirty="0"/>
                  <a:t>[0]: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Appending item </a:t>
                </a:r>
                <a:r>
                  <a:rPr lang="en-US" dirty="0" err="1"/>
                  <a:t>arr</a:t>
                </a:r>
                <a:r>
                  <a:rPr lang="en-US" dirty="0"/>
                  <a:t>[1]: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…</a:t>
                </a:r>
              </a:p>
              <a:p>
                <a:pPr lvl="1"/>
                <a:r>
                  <a:rPr lang="en-US" dirty="0"/>
                  <a:t>Appending item </a:t>
                </a:r>
                <a:r>
                  <a:rPr lang="en-US" dirty="0" err="1"/>
                  <a:t>arr</a:t>
                </a:r>
                <a:r>
                  <a:rPr lang="en-US" dirty="0"/>
                  <a:t>[99]: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Appending item </a:t>
                </a:r>
                <a:r>
                  <a:rPr lang="en-US" dirty="0" err="1"/>
                  <a:t>arr</a:t>
                </a:r>
                <a:r>
                  <a:rPr lang="en-US" dirty="0"/>
                  <a:t>[100]: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n-US" dirty="0"/>
                  <a:t> oh no!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When you would overflow the buffer…</a:t>
                </a:r>
              </a:p>
              <a:p>
                <a:pPr lvl="1"/>
                <a:r>
                  <a:rPr lang="en-US" dirty="0"/>
                  <a:t>You then need to copy all previous values as well.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b="0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32F23C2E-6AE3-4B4F-8CE6-A4864FE2CA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8619" y="758250"/>
                <a:ext cx="5988227" cy="4766568"/>
              </a:xfrm>
              <a:blipFill>
                <a:blip r:embed="rId2"/>
                <a:stretch>
                  <a:fillRect l="-1018" t="-1535" b="-2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5424" y="1156673"/>
            <a:ext cx="2438400" cy="185726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809990"/>
            <a:ext cx="2438400" cy="3375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4541678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76"/>
            <a:ext cx="2438400" cy="450729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188811"/>
            <a:ext cx="2438400" cy="11096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055994"/>
            <a:ext cx="2438400" cy="123705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454539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11610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455491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75825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1" name="Text Box 18">
            <a:extLst>
              <a:ext uri="{FF2B5EF4-FFF2-40B4-BE49-F238E27FC236}">
                <a16:creationId xmlns:a16="http://schemas.microsoft.com/office/drawing/2014/main" id="{4A5A1C8E-13E5-4AA6-B86E-1EFA30C51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EADD97-F0A8-4D36-95CE-7CCE4588F1C0}"/>
              </a:ext>
            </a:extLst>
          </p:cNvPr>
          <p:cNvSpPr/>
          <p:nvPr/>
        </p:nvSpPr>
        <p:spPr>
          <a:xfrm>
            <a:off x="6432580" y="3571687"/>
            <a:ext cx="2438400" cy="981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r>
              <a:rPr lang="en-US" sz="2800" dirty="0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 </a:t>
            </a:r>
            <a:r>
              <a:rPr lang="en-US" sz="2800" dirty="0" err="1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arr</a:t>
            </a:r>
            <a:r>
              <a:rPr lang="en-US" sz="2800" dirty="0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[100]</a:t>
            </a:r>
            <a:endParaRPr lang="en-US" sz="2800" kern="1200" dirty="0">
              <a:solidFill>
                <a:srgbClr val="1B291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1" name="Footer Placeholder 3">
            <a:extLst>
              <a:ext uri="{FF2B5EF4-FFF2-40B4-BE49-F238E27FC236}">
                <a16:creationId xmlns:a16="http://schemas.microsoft.com/office/drawing/2014/main" id="{A62A6396-93D9-4913-8B95-F42E14AF9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524818"/>
            <a:ext cx="1821180" cy="178621"/>
          </a:xfrm>
        </p:spPr>
        <p:txBody>
          <a:bodyPr/>
          <a:lstStyle/>
          <a:p>
            <a:r>
              <a:rPr lang="en-US" dirty="0"/>
              <a:t>CS/COE 0449 – Spring 2019/2020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766D556-2843-4A43-B65A-43494D84B1E6}"/>
              </a:ext>
            </a:extLst>
          </p:cNvPr>
          <p:cNvSpPr/>
          <p:nvPr/>
        </p:nvSpPr>
        <p:spPr>
          <a:xfrm>
            <a:off x="6433185" y="3465194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6A203D-3178-4DFB-876C-857139A818B4}"/>
              </a:ext>
            </a:extLst>
          </p:cNvPr>
          <p:cNvSpPr/>
          <p:nvPr/>
        </p:nvSpPr>
        <p:spPr>
          <a:xfrm>
            <a:off x="6433185" y="3360723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6E07C53-1BE8-4E0E-BB93-CFF4579FEB9D}"/>
              </a:ext>
            </a:extLst>
          </p:cNvPr>
          <p:cNvSpPr/>
          <p:nvPr/>
        </p:nvSpPr>
        <p:spPr>
          <a:xfrm>
            <a:off x="6433185" y="3015980"/>
            <a:ext cx="2438400" cy="3546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9257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2" descr="Wide upward diagonal">
            <a:extLst>
              <a:ext uri="{FF2B5EF4-FFF2-40B4-BE49-F238E27FC236}">
                <a16:creationId xmlns:a16="http://schemas.microsoft.com/office/drawing/2014/main" id="{D9D0FE7B-B4D4-4B00-9FB4-EB116F4AD0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3185" y="3580362"/>
            <a:ext cx="2438400" cy="956554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old data: int </a:t>
            </a:r>
            <a:r>
              <a:rPr lang="en-US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arr</a:t>
            </a:r>
            <a:r>
              <a:rPr lang="en-US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[100]</a:t>
            </a:r>
            <a:endParaRPr lang="en-US" kern="12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Stressing it out: Performance Consistency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758250"/>
            <a:ext cx="5988227" cy="4881080"/>
          </a:xfrm>
        </p:spPr>
        <p:txBody>
          <a:bodyPr>
            <a:normAutofit/>
          </a:bodyPr>
          <a:lstStyle/>
          <a:p>
            <a:r>
              <a:rPr lang="en-US" dirty="0"/>
              <a:t>Big arrays want to be continuous.</a:t>
            </a:r>
          </a:p>
          <a:p>
            <a:pPr lvl="1"/>
            <a:r>
              <a:rPr lang="en-US" dirty="0"/>
              <a:t>Ensuring continuous space is difficult when you do not know how much you will ultimately need.</a:t>
            </a:r>
          </a:p>
          <a:p>
            <a:pPr lvl="1"/>
            <a:endParaRPr lang="en-US" dirty="0"/>
          </a:p>
          <a:p>
            <a:r>
              <a:rPr lang="en-US" dirty="0"/>
              <a:t>This is exactly why </a:t>
            </a:r>
            <a:r>
              <a:rPr lang="en-US" i="1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linked lists</a:t>
            </a:r>
            <a:r>
              <a:rPr lang="en-US" dirty="0"/>
              <a:t> exist!</a:t>
            </a:r>
          </a:p>
          <a:p>
            <a:endParaRPr lang="en-US" dirty="0"/>
          </a:p>
          <a:p>
            <a:r>
              <a:rPr lang="en-US" dirty="0"/>
              <a:t>Since a linked list allocates on every append.</a:t>
            </a:r>
          </a:p>
          <a:p>
            <a:pPr lvl="1"/>
            <a:r>
              <a:rPr lang="en-US" dirty="0"/>
              <a:t>Each append takes the same amount of time.</a:t>
            </a:r>
          </a:p>
          <a:p>
            <a:pPr lvl="1"/>
            <a:endParaRPr lang="en-US" dirty="0"/>
          </a:p>
          <a:p>
            <a:r>
              <a:rPr lang="en-US" dirty="0"/>
              <a:t>However, everything is a trade-off.</a:t>
            </a:r>
          </a:p>
          <a:p>
            <a:pPr lvl="1"/>
            <a:r>
              <a:rPr lang="en-US" dirty="0"/>
              <a:t>Dang it!!!</a:t>
            </a:r>
          </a:p>
          <a:p>
            <a:pPr lvl="1"/>
            <a:r>
              <a:rPr lang="en-US" dirty="0"/>
              <a:t>One cost is extra overhead for metadata.</a:t>
            </a:r>
          </a:p>
          <a:p>
            <a:pPr lvl="1"/>
            <a:r>
              <a:rPr lang="en-US" dirty="0"/>
              <a:t>Linked list traversal can stress memory caches.</a:t>
            </a:r>
          </a:p>
          <a:p>
            <a:pPr lvl="2"/>
            <a:r>
              <a:rPr lang="en-US" dirty="0"/>
              <a:t>It means traversing the array is slower.</a:t>
            </a:r>
          </a:p>
          <a:p>
            <a:pPr lvl="2"/>
            <a:r>
              <a:rPr lang="en-US" dirty="0"/>
              <a:t>However, we will mostly ignore this for now.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5424" y="1156673"/>
            <a:ext cx="2438400" cy="185726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809990"/>
            <a:ext cx="2438400" cy="3375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4541678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76"/>
            <a:ext cx="2438400" cy="450729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188811"/>
            <a:ext cx="2438400" cy="11096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055994"/>
            <a:ext cx="2438400" cy="123705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454539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11610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455491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75825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1" name="Text Box 18">
            <a:extLst>
              <a:ext uri="{FF2B5EF4-FFF2-40B4-BE49-F238E27FC236}">
                <a16:creationId xmlns:a16="http://schemas.microsoft.com/office/drawing/2014/main" id="{4A5A1C8E-13E5-4AA6-B86E-1EFA30C51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EADD97-F0A8-4D36-95CE-7CCE4588F1C0}"/>
              </a:ext>
            </a:extLst>
          </p:cNvPr>
          <p:cNvSpPr/>
          <p:nvPr/>
        </p:nvSpPr>
        <p:spPr>
          <a:xfrm>
            <a:off x="6432580" y="3571687"/>
            <a:ext cx="2438400" cy="981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r>
              <a:rPr lang="en-US" sz="2800" dirty="0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 </a:t>
            </a:r>
            <a:r>
              <a:rPr lang="en-US" sz="2800" dirty="0" err="1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arr</a:t>
            </a:r>
            <a:r>
              <a:rPr lang="en-US" sz="2800" dirty="0">
                <a:solidFill>
                  <a:srgbClr val="1B291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[100]</a:t>
            </a:r>
            <a:endParaRPr lang="en-US" sz="2800" kern="1200" dirty="0">
              <a:solidFill>
                <a:srgbClr val="1B291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1" name="Footer Placeholder 3">
            <a:extLst>
              <a:ext uri="{FF2B5EF4-FFF2-40B4-BE49-F238E27FC236}">
                <a16:creationId xmlns:a16="http://schemas.microsoft.com/office/drawing/2014/main" id="{A62A6396-93D9-4913-8B95-F42E14AF9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524818"/>
            <a:ext cx="1821180" cy="178621"/>
          </a:xfrm>
        </p:spPr>
        <p:txBody>
          <a:bodyPr/>
          <a:lstStyle/>
          <a:p>
            <a:r>
              <a:rPr lang="en-US" dirty="0"/>
              <a:t>CS/COE 0449 – Spring 2019/2020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766D556-2843-4A43-B65A-43494D84B1E6}"/>
              </a:ext>
            </a:extLst>
          </p:cNvPr>
          <p:cNvSpPr/>
          <p:nvPr/>
        </p:nvSpPr>
        <p:spPr>
          <a:xfrm>
            <a:off x="6433185" y="3465194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6A203D-3178-4DFB-876C-857139A818B4}"/>
              </a:ext>
            </a:extLst>
          </p:cNvPr>
          <p:cNvSpPr/>
          <p:nvPr/>
        </p:nvSpPr>
        <p:spPr>
          <a:xfrm>
            <a:off x="6433185" y="3360723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6E07C53-1BE8-4E0E-BB93-CFF4579FEB9D}"/>
              </a:ext>
            </a:extLst>
          </p:cNvPr>
          <p:cNvSpPr/>
          <p:nvPr/>
        </p:nvSpPr>
        <p:spPr>
          <a:xfrm>
            <a:off x="6433185" y="3015980"/>
            <a:ext cx="2438400" cy="3546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0707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6644A30-4A8A-45CC-A5E3-0F8BAC539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Linked List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20ACAED-C2CB-494B-B26F-56F784BB42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story about trade-offs.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3E4822-D000-41A6-925E-D5CA99EEF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29EC88-9B41-4677-B886-9FF5E91E1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60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74421-E83E-40D9-AA3D-5E0FECDAB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linked list?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5C077-2670-44F0-A177-F597204A1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8507730" cy="4179729"/>
          </a:xfrm>
        </p:spPr>
        <p:txBody>
          <a:bodyPr/>
          <a:lstStyle/>
          <a:p>
            <a:r>
              <a:rPr lang="en-US" dirty="0"/>
              <a:t>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linked list </a:t>
            </a:r>
            <a:r>
              <a:rPr lang="en-US" dirty="0"/>
              <a:t>is a non-continuous data structure representing an ordered list.</a:t>
            </a:r>
          </a:p>
          <a:p>
            <a:endParaRPr lang="en-US" dirty="0"/>
          </a:p>
          <a:p>
            <a:r>
              <a:rPr lang="en-US" dirty="0"/>
              <a:t>Each item in the linked list is represented by metadata called a node.</a:t>
            </a:r>
          </a:p>
          <a:p>
            <a:pPr lvl="1"/>
            <a:r>
              <a:rPr lang="en-US" dirty="0"/>
              <a:t>This metadata </a:t>
            </a:r>
            <a:r>
              <a:rPr lang="en-US" u="sng" dirty="0"/>
              <a:t>indirectly refers</a:t>
            </a:r>
            <a:r>
              <a:rPr lang="en-US" dirty="0"/>
              <a:t> to the actual data.</a:t>
            </a:r>
          </a:p>
          <a:p>
            <a:pPr lvl="1"/>
            <a:r>
              <a:rPr lang="en-US" dirty="0"/>
              <a:t>Furthermore, it indirectly refers to at least one other item in the list.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256CA6-0298-47D8-A59A-C6B913291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09579B-E57B-43D4-9B6F-83AE7AAD7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16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CEA0E85-4D93-4B7B-942B-780A2E7218F4}"/>
              </a:ext>
            </a:extLst>
          </p:cNvPr>
          <p:cNvGrpSpPr/>
          <p:nvPr/>
        </p:nvGrpSpPr>
        <p:grpSpPr>
          <a:xfrm>
            <a:off x="2428875" y="3341066"/>
            <a:ext cx="1657350" cy="2063195"/>
            <a:chOff x="1333500" y="3150566"/>
            <a:chExt cx="1657350" cy="20631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2F9AAEB-E754-460B-9F07-5B583801DDE2}"/>
                </a:ext>
              </a:extLst>
            </p:cNvPr>
            <p:cNvSpPr/>
            <p:nvPr/>
          </p:nvSpPr>
          <p:spPr>
            <a:xfrm>
              <a:off x="1333500" y="3556411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68E09D-CEB5-4D2D-82A3-3F629C6B5498}"/>
                </a:ext>
              </a:extLst>
            </p:cNvPr>
            <p:cNvSpPr txBox="1"/>
            <p:nvPr/>
          </p:nvSpPr>
          <p:spPr>
            <a:xfrm>
              <a:off x="1790118" y="3150566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Node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0AB471D-EB2E-4F81-9561-DC75359A71D7}"/>
                </a:ext>
              </a:extLst>
            </p:cNvPr>
            <p:cNvSpPr txBox="1"/>
            <p:nvPr/>
          </p:nvSpPr>
          <p:spPr>
            <a:xfrm>
              <a:off x="1492766" y="3786083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next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F8BCE32-A286-468F-967A-93CB6CBA2CB3}"/>
                </a:ext>
              </a:extLst>
            </p:cNvPr>
            <p:cNvSpPr txBox="1"/>
            <p:nvPr/>
          </p:nvSpPr>
          <p:spPr>
            <a:xfrm>
              <a:off x="1492766" y="4614758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6B906E-9CA8-49BC-A6E5-925D35936FE4}"/>
              </a:ext>
            </a:extLst>
          </p:cNvPr>
          <p:cNvCxnSpPr>
            <a:stCxn id="6" idx="1"/>
            <a:endCxn id="6" idx="3"/>
          </p:cNvCxnSpPr>
          <p:nvPr/>
        </p:nvCxnSpPr>
        <p:spPr>
          <a:xfrm>
            <a:off x="2428875" y="4575586"/>
            <a:ext cx="165735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FD20813-00B7-46AE-826A-AA3D3FABD05C}"/>
              </a:ext>
            </a:extLst>
          </p:cNvPr>
          <p:cNvSpPr txBox="1">
            <a:spLocks/>
          </p:cNvSpPr>
          <p:nvPr/>
        </p:nvSpPr>
        <p:spPr>
          <a:xfrm>
            <a:off x="4683307" y="3131364"/>
            <a:ext cx="3860162" cy="1756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typedef</a:t>
            </a:r>
            <a:r>
              <a:rPr lang="en-US" sz="2400" dirty="0">
                <a:latin typeface="Inconsolata" panose="020B0609030003000000" pitchFamily="49" charset="0"/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struct</a:t>
            </a:r>
            <a:r>
              <a:rPr lang="en-US" sz="2400" dirty="0">
                <a:latin typeface="Inconsolata" panose="020B0609030003000000" pitchFamily="49" charset="0"/>
              </a:rPr>
              <a:t> _Node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>
                <a:latin typeface="Inconsolata" panose="020B0609030003000000" pitchFamily="49" charset="0"/>
              </a:rPr>
              <a:t> 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struct</a:t>
            </a:r>
            <a:r>
              <a:rPr lang="en-US" sz="2400" dirty="0">
                <a:latin typeface="Inconsolata" panose="020B0609030003000000" pitchFamily="49" charset="0"/>
              </a:rPr>
              <a:t> _Node* next;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>
                <a:latin typeface="Inconsolata" panose="020B0609030003000000" pitchFamily="49" charset="0"/>
              </a:rPr>
              <a:t> 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char</a:t>
            </a:r>
            <a:r>
              <a:rPr lang="en-US" sz="2400" dirty="0">
                <a:latin typeface="Inconsolata" panose="020B0609030003000000" pitchFamily="49" charset="0"/>
              </a:rPr>
              <a:t>* data;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>
                <a:latin typeface="Inconsolata" panose="020B0609030003000000" pitchFamily="49" charset="0"/>
              </a:rPr>
              <a:t>} Node;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B0315B3-5653-4C31-A937-0AF8BF6E7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512" y="5220646"/>
            <a:ext cx="388533" cy="388533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B47D24-DC03-4CD9-A915-CD5EB1AFE9A0}"/>
              </a:ext>
            </a:extLst>
          </p:cNvPr>
          <p:cNvCxnSpPr>
            <a:cxnSpLocks/>
          </p:cNvCxnSpPr>
          <p:nvPr/>
        </p:nvCxnSpPr>
        <p:spPr>
          <a:xfrm rot="2472984" flipH="1">
            <a:off x="6997938" y="4169046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0795B1A-45CA-4888-B2DD-559DE92B4044}"/>
              </a:ext>
            </a:extLst>
          </p:cNvPr>
          <p:cNvSpPr txBox="1"/>
          <p:nvPr/>
        </p:nvSpPr>
        <p:spPr>
          <a:xfrm>
            <a:off x="5986224" y="4324489"/>
            <a:ext cx="25571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“struct” required since</a:t>
            </a:r>
            <a:b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Node is not technically</a:t>
            </a:r>
          </a:p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defined until after it is</a:t>
            </a:r>
            <a:b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defined!</a:t>
            </a:r>
          </a:p>
        </p:txBody>
      </p:sp>
    </p:spTree>
    <p:extLst>
      <p:ext uri="{BB962C8B-B14F-4D97-AF65-F5344CB8AC3E}">
        <p14:creationId xmlns:p14="http://schemas.microsoft.com/office/powerpoint/2010/main" val="374734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2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74421-E83E-40D9-AA3D-5E0FECDAB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Keeping ahead of the list.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5C077-2670-44F0-A177-F597204A1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8507730" cy="4179729"/>
          </a:xfrm>
        </p:spPr>
        <p:txBody>
          <a:bodyPr/>
          <a:lstStyle/>
          <a:p>
            <a:r>
              <a:rPr lang="en-US" dirty="0"/>
              <a:t>Creation of a list occurs when one allocates a single node and tracks it in a pointer. This is the </a:t>
            </a:r>
            <a:r>
              <a:rPr lang="en-US" u="sng" dirty="0"/>
              <a:t>head</a:t>
            </a:r>
            <a:r>
              <a:rPr lang="en-US" dirty="0"/>
              <a:t> of our list (first element.)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256CA6-0298-47D8-A59A-C6B913291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09579B-E57B-43D4-9B6F-83AE7AAD7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CEA0E85-4D93-4B7B-942B-780A2E7218F4}"/>
              </a:ext>
            </a:extLst>
          </p:cNvPr>
          <p:cNvGrpSpPr/>
          <p:nvPr/>
        </p:nvGrpSpPr>
        <p:grpSpPr>
          <a:xfrm>
            <a:off x="2428875" y="3341066"/>
            <a:ext cx="1657350" cy="2063195"/>
            <a:chOff x="1333500" y="3150566"/>
            <a:chExt cx="1657350" cy="20631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2F9AAEB-E754-460B-9F07-5B583801DDE2}"/>
                </a:ext>
              </a:extLst>
            </p:cNvPr>
            <p:cNvSpPr/>
            <p:nvPr/>
          </p:nvSpPr>
          <p:spPr>
            <a:xfrm>
              <a:off x="1333500" y="3556411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68E09D-CEB5-4D2D-82A3-3F629C6B5498}"/>
                </a:ext>
              </a:extLst>
            </p:cNvPr>
            <p:cNvSpPr txBox="1"/>
            <p:nvPr/>
          </p:nvSpPr>
          <p:spPr>
            <a:xfrm>
              <a:off x="1790118" y="3150566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Node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0AB471D-EB2E-4F81-9561-DC75359A71D7}"/>
                </a:ext>
              </a:extLst>
            </p:cNvPr>
            <p:cNvSpPr txBox="1"/>
            <p:nvPr/>
          </p:nvSpPr>
          <p:spPr>
            <a:xfrm>
              <a:off x="1492766" y="3786083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next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F8BCE32-A286-468F-967A-93CB6CBA2CB3}"/>
                </a:ext>
              </a:extLst>
            </p:cNvPr>
            <p:cNvSpPr txBox="1"/>
            <p:nvPr/>
          </p:nvSpPr>
          <p:spPr>
            <a:xfrm>
              <a:off x="1492766" y="4614758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6B906E-9CA8-49BC-A6E5-925D35936FE4}"/>
              </a:ext>
            </a:extLst>
          </p:cNvPr>
          <p:cNvCxnSpPr>
            <a:stCxn id="6" idx="1"/>
            <a:endCxn id="6" idx="3"/>
          </p:cNvCxnSpPr>
          <p:nvPr/>
        </p:nvCxnSpPr>
        <p:spPr>
          <a:xfrm>
            <a:off x="2428875" y="4575586"/>
            <a:ext cx="165735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1EC864C-0A2D-46D8-A6FD-4DB7504DFABB}"/>
              </a:ext>
            </a:extLst>
          </p:cNvPr>
          <p:cNvSpPr txBox="1"/>
          <p:nvPr/>
        </p:nvSpPr>
        <p:spPr>
          <a:xfrm>
            <a:off x="616466" y="434591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Node* list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F4112D-887D-4151-9235-8EE23D1E5FAA}"/>
              </a:ext>
            </a:extLst>
          </p:cNvPr>
          <p:cNvCxnSpPr>
            <a:cxnSpLocks/>
          </p:cNvCxnSpPr>
          <p:nvPr/>
        </p:nvCxnSpPr>
        <p:spPr>
          <a:xfrm flipV="1">
            <a:off x="2068692" y="4575585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C949460-A7B9-4AA0-9A3B-6803DCB3D264}"/>
              </a:ext>
            </a:extLst>
          </p:cNvPr>
          <p:cNvSpPr txBox="1">
            <a:spLocks/>
          </p:cNvSpPr>
          <p:nvPr/>
        </p:nvSpPr>
        <p:spPr>
          <a:xfrm>
            <a:off x="616466" y="1805265"/>
            <a:ext cx="8343900" cy="1657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2400" dirty="0">
                <a:latin typeface="Inconsolata" panose="020B0609030003000000" pitchFamily="49" charset="0"/>
              </a:rPr>
              <a:t>Node* list = (Node*)malloc(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sizeof</a:t>
            </a:r>
            <a:r>
              <a:rPr lang="en-US" sz="2400" dirty="0">
                <a:latin typeface="Inconsolata" panose="020B0609030003000000" pitchFamily="49" charset="0"/>
              </a:rPr>
              <a:t>(Node));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>
                <a:latin typeface="Inconsolata" panose="020B0609030003000000" pitchFamily="49" charset="0"/>
              </a:rPr>
              <a:t>list-&gt;next = NULL;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// NULL is our end-of-list marker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dirty="0">
                <a:latin typeface="Inconsolata" panose="020B0609030003000000" pitchFamily="49" charset="0"/>
              </a:rPr>
              <a:t>list-&gt;data = NULL;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// Allocate/copy the data you want</a:t>
            </a:r>
          </a:p>
        </p:txBody>
      </p:sp>
    </p:spTree>
    <p:extLst>
      <p:ext uri="{BB962C8B-B14F-4D97-AF65-F5344CB8AC3E}">
        <p14:creationId xmlns:p14="http://schemas.microsoft.com/office/powerpoint/2010/main" val="4281579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74421-E83E-40D9-AA3D-5E0FECDAB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some links to our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5C077-2670-44F0-A177-F597204A1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730910"/>
            <a:ext cx="8507730" cy="4416559"/>
          </a:xfrm>
        </p:spPr>
        <p:txBody>
          <a:bodyPr/>
          <a:lstStyle/>
          <a:p>
            <a:r>
              <a:rPr lang="en-US" dirty="0"/>
              <a:t>If we want to append an item, we can add a node anywhere!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256CA6-0298-47D8-A59A-C6B913291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09579B-E57B-43D4-9B6F-83AE7AAD7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18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47DDBE9-4BB5-49C8-BA7C-8CF806AA61D3}"/>
              </a:ext>
            </a:extLst>
          </p:cNvPr>
          <p:cNvGrpSpPr/>
          <p:nvPr/>
        </p:nvGrpSpPr>
        <p:grpSpPr>
          <a:xfrm>
            <a:off x="2428875" y="3341066"/>
            <a:ext cx="1657350" cy="2063195"/>
            <a:chOff x="2428875" y="3150566"/>
            <a:chExt cx="1657350" cy="20631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2F9AAEB-E754-460B-9F07-5B583801DDE2}"/>
                </a:ext>
              </a:extLst>
            </p:cNvPr>
            <p:cNvSpPr/>
            <p:nvPr/>
          </p:nvSpPr>
          <p:spPr>
            <a:xfrm>
              <a:off x="2428875" y="3556411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68E09D-CEB5-4D2D-82A3-3F629C6B5498}"/>
                </a:ext>
              </a:extLst>
            </p:cNvPr>
            <p:cNvSpPr txBox="1"/>
            <p:nvPr/>
          </p:nvSpPr>
          <p:spPr>
            <a:xfrm>
              <a:off x="2925569" y="3150566"/>
              <a:ext cx="6639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“tail”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0AB471D-EB2E-4F81-9561-DC75359A71D7}"/>
                </a:ext>
              </a:extLst>
            </p:cNvPr>
            <p:cNvSpPr txBox="1"/>
            <p:nvPr/>
          </p:nvSpPr>
          <p:spPr>
            <a:xfrm>
              <a:off x="2588141" y="3786083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next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F8BCE32-A286-468F-967A-93CB6CBA2CB3}"/>
                </a:ext>
              </a:extLst>
            </p:cNvPr>
            <p:cNvSpPr txBox="1"/>
            <p:nvPr/>
          </p:nvSpPr>
          <p:spPr>
            <a:xfrm>
              <a:off x="2588141" y="4614758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76B906E-9CA8-49BC-A6E5-925D35936FE4}"/>
                </a:ext>
              </a:extLst>
            </p:cNvPr>
            <p:cNvCxnSpPr>
              <a:stCxn id="6" idx="1"/>
              <a:endCxn id="6" idx="3"/>
            </p:cNvCxnSpPr>
            <p:nvPr/>
          </p:nvCxnSpPr>
          <p:spPr>
            <a:xfrm>
              <a:off x="2428875" y="4385086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1EC864C-0A2D-46D8-A6FD-4DB7504DFABB}"/>
              </a:ext>
            </a:extLst>
          </p:cNvPr>
          <p:cNvSpPr txBox="1"/>
          <p:nvPr/>
        </p:nvSpPr>
        <p:spPr>
          <a:xfrm>
            <a:off x="616466" y="434591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Node* list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F4112D-887D-4151-9235-8EE23D1E5FAA}"/>
              </a:ext>
            </a:extLst>
          </p:cNvPr>
          <p:cNvCxnSpPr>
            <a:cxnSpLocks/>
          </p:cNvCxnSpPr>
          <p:nvPr/>
        </p:nvCxnSpPr>
        <p:spPr>
          <a:xfrm flipV="1">
            <a:off x="2068692" y="4575585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C949460-A7B9-4AA0-9A3B-6803DCB3D264}"/>
              </a:ext>
            </a:extLst>
          </p:cNvPr>
          <p:cNvSpPr txBox="1">
            <a:spLocks/>
          </p:cNvSpPr>
          <p:nvPr/>
        </p:nvSpPr>
        <p:spPr>
          <a:xfrm>
            <a:off x="616466" y="1228724"/>
            <a:ext cx="8343900" cy="23895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800" dirty="0">
                <a:latin typeface="Inconsolata" panose="020B0609030003000000" pitchFamily="49" charset="0"/>
              </a:rPr>
              <a:t> append(Node* tail,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const char</a:t>
            </a:r>
            <a:r>
              <a:rPr lang="en-US" sz="1800" dirty="0">
                <a:latin typeface="Inconsolata" panose="020B0609030003000000" pitchFamily="49" charset="0"/>
              </a:rPr>
              <a:t>* value)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Node* node = (Node*)malloc(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sizeof</a:t>
            </a:r>
            <a:r>
              <a:rPr lang="en-US" sz="1800" dirty="0">
                <a:latin typeface="Inconsolata" panose="020B0609030003000000" pitchFamily="49" charset="0"/>
              </a:rPr>
              <a:t>(Node));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node-&gt;next = NULL;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// The new end of our list</a:t>
            </a:r>
            <a:endParaRPr lang="en-US" sz="1800" dirty="0">
              <a:latin typeface="Inconsolata" panose="020B0609030003000000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tail-&gt;next = node;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// We attach this node to the old last node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node-&gt;data = (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char</a:t>
            </a:r>
            <a:r>
              <a:rPr lang="en-US" sz="1800" dirty="0">
                <a:latin typeface="Inconsolata" panose="020B0609030003000000" pitchFamily="49" charset="0"/>
              </a:rPr>
              <a:t>*)malloc(</a:t>
            </a:r>
            <a:r>
              <a:rPr lang="en-US" sz="1800" dirty="0" err="1">
                <a:latin typeface="Inconsolata" panose="020B0609030003000000" pitchFamily="49" charset="0"/>
              </a:rPr>
              <a:t>strnlen</a:t>
            </a:r>
            <a:r>
              <a:rPr lang="en-US" sz="1800" dirty="0">
                <a:latin typeface="Inconsolata" panose="020B0609030003000000" pitchFamily="49" charset="0"/>
              </a:rPr>
              <a:t>(value, 100) + 1);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</a:t>
            </a:r>
            <a:r>
              <a:rPr lang="en-US" sz="1800" dirty="0" err="1">
                <a:latin typeface="Inconsolata" panose="020B0609030003000000" pitchFamily="49" charset="0"/>
              </a:rPr>
              <a:t>strncpy</a:t>
            </a:r>
            <a:r>
              <a:rPr lang="en-US" sz="1800" dirty="0">
                <a:latin typeface="Inconsolata" panose="020B0609030003000000" pitchFamily="49" charset="0"/>
              </a:rPr>
              <a:t>(node-&gt;data, value, 100);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}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247CD9F-A480-43F5-BF53-205D0119CECE}"/>
              </a:ext>
            </a:extLst>
          </p:cNvPr>
          <p:cNvGrpSpPr/>
          <p:nvPr/>
        </p:nvGrpSpPr>
        <p:grpSpPr>
          <a:xfrm>
            <a:off x="4572000" y="3341066"/>
            <a:ext cx="1657350" cy="2063195"/>
            <a:chOff x="2428875" y="3150566"/>
            <a:chExt cx="1657350" cy="206319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BA33999-A0CC-4025-8632-3DC3C2968FBB}"/>
                </a:ext>
              </a:extLst>
            </p:cNvPr>
            <p:cNvSpPr/>
            <p:nvPr/>
          </p:nvSpPr>
          <p:spPr>
            <a:xfrm>
              <a:off x="2428875" y="3556411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3E84B25-9243-4B8A-93C9-EB1B614F5EF1}"/>
                </a:ext>
              </a:extLst>
            </p:cNvPr>
            <p:cNvSpPr txBox="1"/>
            <p:nvPr/>
          </p:nvSpPr>
          <p:spPr>
            <a:xfrm>
              <a:off x="2824579" y="3150566"/>
              <a:ext cx="8659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“node”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CDA1B39-1F6E-4C28-84D9-6754474133F8}"/>
                </a:ext>
              </a:extLst>
            </p:cNvPr>
            <p:cNvSpPr txBox="1"/>
            <p:nvPr/>
          </p:nvSpPr>
          <p:spPr>
            <a:xfrm>
              <a:off x="2588141" y="3786083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next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87592B4-74D3-40BC-AC9C-3FB9CEF03342}"/>
                </a:ext>
              </a:extLst>
            </p:cNvPr>
            <p:cNvSpPr txBox="1"/>
            <p:nvPr/>
          </p:nvSpPr>
          <p:spPr>
            <a:xfrm>
              <a:off x="2588141" y="4614758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C8CCDF-F7A3-4027-AB42-BEBCAB36553C}"/>
                </a:ext>
              </a:extLst>
            </p:cNvPr>
            <p:cNvCxnSpPr>
              <a:stCxn id="24" idx="1"/>
              <a:endCxn id="24" idx="3"/>
            </p:cNvCxnSpPr>
            <p:nvPr/>
          </p:nvCxnSpPr>
          <p:spPr>
            <a:xfrm>
              <a:off x="2428875" y="4385086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D7F0A17-5CFA-40D8-84C5-DE90DCDE2AE7}"/>
              </a:ext>
            </a:extLst>
          </p:cNvPr>
          <p:cNvCxnSpPr>
            <a:cxnSpLocks/>
          </p:cNvCxnSpPr>
          <p:nvPr/>
        </p:nvCxnSpPr>
        <p:spPr>
          <a:xfrm flipV="1">
            <a:off x="4223394" y="4161249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DB61245-94E5-44D5-A1FB-5E05D47964DD}"/>
              </a:ext>
            </a:extLst>
          </p:cNvPr>
          <p:cNvCxnSpPr>
            <a:cxnSpLocks/>
          </p:cNvCxnSpPr>
          <p:nvPr/>
        </p:nvCxnSpPr>
        <p:spPr>
          <a:xfrm rot="2472984" flipH="1">
            <a:off x="6635988" y="2911746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0485C1F-1AC5-4CD7-808E-43310986B3DF}"/>
              </a:ext>
            </a:extLst>
          </p:cNvPr>
          <p:cNvSpPr txBox="1"/>
          <p:nvPr/>
        </p:nvSpPr>
        <p:spPr>
          <a:xfrm>
            <a:off x="6882166" y="2904736"/>
            <a:ext cx="1725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Remember the</a:t>
            </a:r>
          </a:p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‘\0’ sentinel!</a:t>
            </a:r>
          </a:p>
        </p:txBody>
      </p:sp>
    </p:spTree>
    <p:extLst>
      <p:ext uri="{BB962C8B-B14F-4D97-AF65-F5344CB8AC3E}">
        <p14:creationId xmlns:p14="http://schemas.microsoft.com/office/powerpoint/2010/main" val="3513584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62311-BDEC-4D1C-B005-9E97761BF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add them anywhere!!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D6203-0D68-4D2E-A81B-E762770A3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771526"/>
            <a:ext cx="8343900" cy="4375944"/>
          </a:xfrm>
        </p:spPr>
        <p:txBody>
          <a:bodyPr/>
          <a:lstStyle/>
          <a:p>
            <a:r>
              <a:rPr lang="en-US" dirty="0"/>
              <a:t>Consider what happens if we update our append to take any Node: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5D5E9D-D3F3-4E3D-ADEC-2FC25DD0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A29562-7E7D-4B37-9736-1D67E483C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59177E1-9FE4-4EC6-B824-7774551D366F}"/>
              </a:ext>
            </a:extLst>
          </p:cNvPr>
          <p:cNvSpPr txBox="1">
            <a:spLocks/>
          </p:cNvSpPr>
          <p:nvPr/>
        </p:nvSpPr>
        <p:spPr>
          <a:xfrm>
            <a:off x="616466" y="1228724"/>
            <a:ext cx="8343900" cy="23895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800" dirty="0">
                <a:latin typeface="Inconsolata" panose="020B0609030003000000" pitchFamily="49" charset="0"/>
              </a:rPr>
              <a:t> </a:t>
            </a:r>
            <a:r>
              <a:rPr lang="en-US" sz="1800" dirty="0" err="1">
                <a:latin typeface="Inconsolata" panose="020B0609030003000000" pitchFamily="49" charset="0"/>
              </a:rPr>
              <a:t>linkedListAppend</a:t>
            </a:r>
            <a:r>
              <a:rPr lang="en-US" sz="1800" dirty="0">
                <a:latin typeface="Inconsolata" panose="020B0609030003000000" pitchFamily="49" charset="0"/>
              </a:rPr>
              <a:t>(Node* </a:t>
            </a:r>
            <a:r>
              <a:rPr lang="en-US" sz="1800" dirty="0" err="1">
                <a:latin typeface="Inconsolata" panose="020B0609030003000000" pitchFamily="49" charset="0"/>
              </a:rPr>
              <a:t>curNode</a:t>
            </a:r>
            <a:r>
              <a:rPr lang="en-US" sz="1800" dirty="0">
                <a:latin typeface="Inconsolata" panose="020B0609030003000000" pitchFamily="49" charset="0"/>
              </a:rPr>
              <a:t>,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const char</a:t>
            </a:r>
            <a:r>
              <a:rPr lang="en-US" sz="1800" dirty="0">
                <a:latin typeface="Inconsolata" panose="020B0609030003000000" pitchFamily="49" charset="0"/>
              </a:rPr>
              <a:t>* value)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Node* node = (Node*)malloc(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sizeof</a:t>
            </a:r>
            <a:r>
              <a:rPr lang="en-US" sz="1800" dirty="0">
                <a:latin typeface="Inconsolata" panose="020B0609030003000000" pitchFamily="49" charset="0"/>
              </a:rPr>
              <a:t>(Node));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node-&gt;next = </a:t>
            </a:r>
            <a:r>
              <a:rPr lang="en-US" sz="1800" dirty="0" err="1">
                <a:latin typeface="Inconsolata" panose="020B0609030003000000" pitchFamily="49" charset="0"/>
              </a:rPr>
              <a:t>curNode</a:t>
            </a:r>
            <a:r>
              <a:rPr lang="en-US" sz="1800" dirty="0">
                <a:latin typeface="Inconsolata" panose="020B0609030003000000" pitchFamily="49" charset="0"/>
              </a:rPr>
              <a:t>-&gt;next;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</a:t>
            </a:r>
            <a:r>
              <a:rPr lang="en-US" sz="1800" dirty="0" err="1">
                <a:latin typeface="Inconsolata" panose="020B0609030003000000" pitchFamily="49" charset="0"/>
              </a:rPr>
              <a:t>curNode</a:t>
            </a:r>
            <a:r>
              <a:rPr lang="en-US" sz="1800" dirty="0">
                <a:latin typeface="Inconsolata" panose="020B0609030003000000" pitchFamily="49" charset="0"/>
              </a:rPr>
              <a:t>-&gt;next = node;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node-&gt;data = (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char</a:t>
            </a:r>
            <a:r>
              <a:rPr lang="en-US" sz="1800" dirty="0">
                <a:latin typeface="Inconsolata" panose="020B0609030003000000" pitchFamily="49" charset="0"/>
              </a:rPr>
              <a:t>*)malloc(</a:t>
            </a:r>
            <a:r>
              <a:rPr lang="en-US" sz="1800" dirty="0" err="1">
                <a:latin typeface="Inconsolata" panose="020B0609030003000000" pitchFamily="49" charset="0"/>
              </a:rPr>
              <a:t>strnlen</a:t>
            </a:r>
            <a:r>
              <a:rPr lang="en-US" sz="1800" dirty="0">
                <a:latin typeface="Inconsolata" panose="020B0609030003000000" pitchFamily="49" charset="0"/>
              </a:rPr>
              <a:t>(value, 100) + 1);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</a:t>
            </a:r>
            <a:r>
              <a:rPr lang="en-US" sz="1800" dirty="0" err="1">
                <a:latin typeface="Inconsolata" panose="020B0609030003000000" pitchFamily="49" charset="0"/>
              </a:rPr>
              <a:t>strncpy</a:t>
            </a:r>
            <a:r>
              <a:rPr lang="en-US" sz="1800" dirty="0">
                <a:latin typeface="Inconsolata" panose="020B0609030003000000" pitchFamily="49" charset="0"/>
              </a:rPr>
              <a:t>(node-&gt;data, value, 100);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}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E019B53-3B69-454C-A3D8-618BB7E20625}"/>
              </a:ext>
            </a:extLst>
          </p:cNvPr>
          <p:cNvGrpSpPr/>
          <p:nvPr/>
        </p:nvGrpSpPr>
        <p:grpSpPr>
          <a:xfrm>
            <a:off x="2428875" y="3341066"/>
            <a:ext cx="1657350" cy="2063195"/>
            <a:chOff x="2428875" y="3150566"/>
            <a:chExt cx="1657350" cy="206319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72A4709-3CD4-4BDE-A7C5-6AD870981FAC}"/>
                </a:ext>
              </a:extLst>
            </p:cNvPr>
            <p:cNvSpPr/>
            <p:nvPr/>
          </p:nvSpPr>
          <p:spPr>
            <a:xfrm>
              <a:off x="2428875" y="3556411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AB1BF3D-6DC4-4A3B-8DE7-D93B15A6B5A9}"/>
                </a:ext>
              </a:extLst>
            </p:cNvPr>
            <p:cNvSpPr txBox="1"/>
            <p:nvPr/>
          </p:nvSpPr>
          <p:spPr>
            <a:xfrm>
              <a:off x="2639433" y="3150566"/>
              <a:ext cx="12362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“</a:t>
              </a:r>
              <a:r>
                <a:rPr lang="en-US" dirty="0" err="1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curNode</a:t>
              </a:r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”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4AFB6F-8380-45A2-82BE-0DA515CEE63A}"/>
                </a:ext>
              </a:extLst>
            </p:cNvPr>
            <p:cNvSpPr txBox="1"/>
            <p:nvPr/>
          </p:nvSpPr>
          <p:spPr>
            <a:xfrm>
              <a:off x="2588141" y="3786083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next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02FB47A-0D27-4062-A3D4-39A297975839}"/>
                </a:ext>
              </a:extLst>
            </p:cNvPr>
            <p:cNvSpPr txBox="1"/>
            <p:nvPr/>
          </p:nvSpPr>
          <p:spPr>
            <a:xfrm>
              <a:off x="2588141" y="4614758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4F92D4-DC7C-4347-AAB7-B9CF3FE0FF38}"/>
                </a:ext>
              </a:extLst>
            </p:cNvPr>
            <p:cNvCxnSpPr>
              <a:stCxn id="8" idx="1"/>
              <a:endCxn id="8" idx="3"/>
            </p:cNvCxnSpPr>
            <p:nvPr/>
          </p:nvCxnSpPr>
          <p:spPr>
            <a:xfrm>
              <a:off x="2428875" y="4385086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54AC59F-E314-4972-A531-E146C23B38B6}"/>
              </a:ext>
            </a:extLst>
          </p:cNvPr>
          <p:cNvSpPr txBox="1"/>
          <p:nvPr/>
        </p:nvSpPr>
        <p:spPr>
          <a:xfrm>
            <a:off x="616466" y="434591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Node* list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EFA9198-5D02-48C2-9F78-FC563D431481}"/>
              </a:ext>
            </a:extLst>
          </p:cNvPr>
          <p:cNvCxnSpPr>
            <a:cxnSpLocks/>
          </p:cNvCxnSpPr>
          <p:nvPr/>
        </p:nvCxnSpPr>
        <p:spPr>
          <a:xfrm flipV="1">
            <a:off x="2068692" y="4575585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BE70348-10C4-4F82-8B44-1593CE75CA9E}"/>
              </a:ext>
            </a:extLst>
          </p:cNvPr>
          <p:cNvGrpSpPr/>
          <p:nvPr/>
        </p:nvGrpSpPr>
        <p:grpSpPr>
          <a:xfrm>
            <a:off x="6715125" y="3341066"/>
            <a:ext cx="1657350" cy="2063195"/>
            <a:chOff x="2428875" y="3150566"/>
            <a:chExt cx="1657350" cy="206319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DD51EB0-D026-491B-B616-B76DC53C30EB}"/>
                </a:ext>
              </a:extLst>
            </p:cNvPr>
            <p:cNvSpPr/>
            <p:nvPr/>
          </p:nvSpPr>
          <p:spPr>
            <a:xfrm>
              <a:off x="2428875" y="3556411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06EA44-1932-485D-91F9-1144A9D0550D}"/>
                </a:ext>
              </a:extLst>
            </p:cNvPr>
            <p:cNvSpPr txBox="1"/>
            <p:nvPr/>
          </p:nvSpPr>
          <p:spPr>
            <a:xfrm>
              <a:off x="2984078" y="3150566"/>
              <a:ext cx="546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Tail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DACB2BD-05DE-469C-8134-09A3A8ABCD4B}"/>
                </a:ext>
              </a:extLst>
            </p:cNvPr>
            <p:cNvSpPr txBox="1"/>
            <p:nvPr/>
          </p:nvSpPr>
          <p:spPr>
            <a:xfrm>
              <a:off x="2588141" y="3786083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next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E41DF67-4713-4EAD-BDED-EF3882A4FC41}"/>
                </a:ext>
              </a:extLst>
            </p:cNvPr>
            <p:cNvSpPr txBox="1"/>
            <p:nvPr/>
          </p:nvSpPr>
          <p:spPr>
            <a:xfrm>
              <a:off x="2588141" y="4614758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589A9D8-963D-48D4-853D-E2EE46EDA49D}"/>
                </a:ext>
              </a:extLst>
            </p:cNvPr>
            <p:cNvCxnSpPr>
              <a:stCxn id="16" idx="1"/>
              <a:endCxn id="16" idx="3"/>
            </p:cNvCxnSpPr>
            <p:nvPr/>
          </p:nvCxnSpPr>
          <p:spPr>
            <a:xfrm>
              <a:off x="2428875" y="4385086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BB697E-3FF4-4083-B65A-95DB55B6271A}"/>
              </a:ext>
            </a:extLst>
          </p:cNvPr>
          <p:cNvCxnSpPr>
            <a:cxnSpLocks/>
          </p:cNvCxnSpPr>
          <p:nvPr/>
        </p:nvCxnSpPr>
        <p:spPr>
          <a:xfrm flipV="1">
            <a:off x="4223394" y="4161249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B1B6AE0-8E3B-4220-B94F-1239765E30C0}"/>
              </a:ext>
            </a:extLst>
          </p:cNvPr>
          <p:cNvGrpSpPr/>
          <p:nvPr/>
        </p:nvGrpSpPr>
        <p:grpSpPr>
          <a:xfrm>
            <a:off x="4573191" y="3331541"/>
            <a:ext cx="1657350" cy="2063195"/>
            <a:chOff x="2428875" y="3150566"/>
            <a:chExt cx="1657350" cy="2063195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436AAB1-7CB4-4DEA-B9D1-A7DDA0415C19}"/>
                </a:ext>
              </a:extLst>
            </p:cNvPr>
            <p:cNvSpPr/>
            <p:nvPr/>
          </p:nvSpPr>
          <p:spPr>
            <a:xfrm>
              <a:off x="2428875" y="3556411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34E3FD4-5BB6-40B2-8D77-DC50D4F43039}"/>
                </a:ext>
              </a:extLst>
            </p:cNvPr>
            <p:cNvSpPr txBox="1"/>
            <p:nvPr/>
          </p:nvSpPr>
          <p:spPr>
            <a:xfrm>
              <a:off x="2824580" y="3150566"/>
              <a:ext cx="8659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“node”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9D8B813-B00B-40F7-98D4-DC9339654642}"/>
                </a:ext>
              </a:extLst>
            </p:cNvPr>
            <p:cNvSpPr txBox="1"/>
            <p:nvPr/>
          </p:nvSpPr>
          <p:spPr>
            <a:xfrm>
              <a:off x="2588141" y="3786083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next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3DC12F3-E385-4BED-82D4-F9299E178BB9}"/>
                </a:ext>
              </a:extLst>
            </p:cNvPr>
            <p:cNvSpPr txBox="1"/>
            <p:nvPr/>
          </p:nvSpPr>
          <p:spPr>
            <a:xfrm>
              <a:off x="2588141" y="4614758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7F6683B-1927-4857-A579-0D0C6887858D}"/>
                </a:ext>
              </a:extLst>
            </p:cNvPr>
            <p:cNvCxnSpPr>
              <a:stCxn id="23" idx="1"/>
              <a:endCxn id="23" idx="3"/>
            </p:cNvCxnSpPr>
            <p:nvPr/>
          </p:nvCxnSpPr>
          <p:spPr>
            <a:xfrm>
              <a:off x="2428875" y="4385086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C039D4F-2EAB-43D9-9A1D-6E521E446C28}"/>
              </a:ext>
            </a:extLst>
          </p:cNvPr>
          <p:cNvCxnSpPr>
            <a:cxnSpLocks/>
          </p:cNvCxnSpPr>
          <p:nvPr/>
        </p:nvCxnSpPr>
        <p:spPr>
          <a:xfrm flipV="1">
            <a:off x="6363585" y="4161249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3DCD55C-17F5-495E-BCCE-976C1874A079}"/>
              </a:ext>
            </a:extLst>
          </p:cNvPr>
          <p:cNvCxnSpPr>
            <a:cxnSpLocks/>
          </p:cNvCxnSpPr>
          <p:nvPr/>
        </p:nvCxnSpPr>
        <p:spPr>
          <a:xfrm flipV="1">
            <a:off x="4223394" y="5935119"/>
            <a:ext cx="2368562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3494AAB-761C-4DAE-A5E7-2F8242AA05D0}"/>
              </a:ext>
            </a:extLst>
          </p:cNvPr>
          <p:cNvCxnSpPr>
            <a:cxnSpLocks/>
          </p:cNvCxnSpPr>
          <p:nvPr/>
        </p:nvCxnSpPr>
        <p:spPr>
          <a:xfrm>
            <a:off x="6349061" y="6048375"/>
            <a:ext cx="470741" cy="93669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236912F-9DFF-4F47-9556-24FB92D54FC9}"/>
              </a:ext>
            </a:extLst>
          </p:cNvPr>
          <p:cNvCxnSpPr>
            <a:cxnSpLocks/>
          </p:cNvCxnSpPr>
          <p:nvPr/>
        </p:nvCxnSpPr>
        <p:spPr>
          <a:xfrm flipH="1">
            <a:off x="3989060" y="6029460"/>
            <a:ext cx="470741" cy="936699"/>
          </a:xfrm>
          <a:prstGeom prst="straightConnector1">
            <a:avLst/>
          </a:prstGeom>
          <a:ln w="38100">
            <a:solidFill>
              <a:srgbClr val="7030A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199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0.04 L -0.00052 -0.31194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" y="-1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3.33333E-6 L 1.38889E-6 -0.25166 " pathEditMode="relative" rAng="0" ptsTypes="AA">
                                      <p:cBhvr>
                                        <p:cTn id="20" dur="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2.22222E-6 L 4.72222E-6 -0.58861 " pathEditMode="relative" rAng="0" ptsTypes="AA">
                                      <p:cBhvr>
                                        <p:cTn id="30" dur="1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44444E-6 L 8.33333E-7 -0.58861 " pathEditMode="relative" rAng="0" ptsTypes="AA">
                                      <p:cBhvr>
                                        <p:cTn id="42" dur="1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0.25166 L 1.38889E-6 0.00056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1B8F34B-9879-4ED6-8262-C374882F6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Story So Far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E5C3491-9EDE-4827-9E04-6B7AAED5A1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Hear a Voice Whisper: “The Memory Layout is a Lie”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E04F6-DD25-46AC-9E6D-FDF1D8DDC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B9094-285F-4E64-A4C1-AE1C5A8D6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335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62311-BDEC-4D1C-B005-9E97761BF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add them anywhere!!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D6203-0D68-4D2E-A81B-E762770A3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771525"/>
            <a:ext cx="8343900" cy="4762499"/>
          </a:xfrm>
        </p:spPr>
        <p:txBody>
          <a:bodyPr>
            <a:normAutofit/>
          </a:bodyPr>
          <a:lstStyle/>
          <a:p>
            <a:r>
              <a:rPr lang="en-US" dirty="0"/>
              <a:t>This function has very consistent performance (constant time):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append </a:t>
            </a:r>
            <a:r>
              <a:rPr lang="en-US" i="1" u="sng" dirty="0"/>
              <a:t>always</a:t>
            </a:r>
            <a:r>
              <a:rPr lang="en-US" dirty="0"/>
              <a:t> allocates the same amount.</a:t>
            </a:r>
          </a:p>
          <a:p>
            <a:r>
              <a:rPr lang="en-US" dirty="0"/>
              <a:t>It </a:t>
            </a:r>
            <a:r>
              <a:rPr lang="en-US" i="1" u="sng" dirty="0"/>
              <a:t>always</a:t>
            </a:r>
            <a:r>
              <a:rPr lang="en-US" dirty="0"/>
              <a:t> copies the same amount.</a:t>
            </a:r>
          </a:p>
          <a:p>
            <a:r>
              <a:rPr lang="en-US" dirty="0"/>
              <a:t>Compare to a big array where you may have to copy the entire thing to append something new!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59177E1-9FE4-4EC6-B824-7774551D366F}"/>
              </a:ext>
            </a:extLst>
          </p:cNvPr>
          <p:cNvSpPr txBox="1">
            <a:spLocks/>
          </p:cNvSpPr>
          <p:nvPr/>
        </p:nvSpPr>
        <p:spPr>
          <a:xfrm>
            <a:off x="616466" y="1228724"/>
            <a:ext cx="8343900" cy="23895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800" dirty="0">
                <a:latin typeface="Inconsolata" panose="020B0609030003000000" pitchFamily="49" charset="0"/>
              </a:rPr>
              <a:t> </a:t>
            </a:r>
            <a:r>
              <a:rPr lang="en-US" sz="1800" dirty="0" err="1">
                <a:latin typeface="Inconsolata" panose="020B0609030003000000" pitchFamily="49" charset="0"/>
              </a:rPr>
              <a:t>linkedListAppend</a:t>
            </a:r>
            <a:r>
              <a:rPr lang="en-US" sz="1800" dirty="0">
                <a:latin typeface="Inconsolata" panose="020B0609030003000000" pitchFamily="49" charset="0"/>
              </a:rPr>
              <a:t>(Node* </a:t>
            </a:r>
            <a:r>
              <a:rPr lang="en-US" sz="1800" dirty="0" err="1">
                <a:latin typeface="Inconsolata" panose="020B0609030003000000" pitchFamily="49" charset="0"/>
              </a:rPr>
              <a:t>curNode</a:t>
            </a:r>
            <a:r>
              <a:rPr lang="en-US" sz="1800" dirty="0">
                <a:latin typeface="Inconsolata" panose="020B0609030003000000" pitchFamily="49" charset="0"/>
              </a:rPr>
              <a:t>,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const char</a:t>
            </a:r>
            <a:r>
              <a:rPr lang="en-US" sz="1800" dirty="0">
                <a:latin typeface="Inconsolata" panose="020B0609030003000000" pitchFamily="49" charset="0"/>
              </a:rPr>
              <a:t>* value)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Node* node = (Node*)malloc(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sizeof</a:t>
            </a:r>
            <a:r>
              <a:rPr lang="en-US" sz="1800" dirty="0">
                <a:latin typeface="Inconsolata" panose="020B0609030003000000" pitchFamily="49" charset="0"/>
              </a:rPr>
              <a:t>(Node));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node-&gt;next = </a:t>
            </a:r>
            <a:r>
              <a:rPr lang="en-US" sz="1800" dirty="0" err="1">
                <a:latin typeface="Inconsolata" panose="020B0609030003000000" pitchFamily="49" charset="0"/>
              </a:rPr>
              <a:t>curNode</a:t>
            </a:r>
            <a:r>
              <a:rPr lang="en-US" sz="1800" dirty="0">
                <a:latin typeface="Inconsolata" panose="020B0609030003000000" pitchFamily="49" charset="0"/>
              </a:rPr>
              <a:t>-&gt;next;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</a:t>
            </a:r>
            <a:r>
              <a:rPr lang="en-US" sz="1800" dirty="0" err="1">
                <a:latin typeface="Inconsolata" panose="020B0609030003000000" pitchFamily="49" charset="0"/>
              </a:rPr>
              <a:t>curNode</a:t>
            </a:r>
            <a:r>
              <a:rPr lang="en-US" sz="1800" dirty="0">
                <a:latin typeface="Inconsolata" panose="020B0609030003000000" pitchFamily="49" charset="0"/>
              </a:rPr>
              <a:t>-&gt;next = node;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node-&gt;data = (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char</a:t>
            </a:r>
            <a:r>
              <a:rPr lang="en-US" sz="1800" dirty="0">
                <a:latin typeface="Inconsolata" panose="020B0609030003000000" pitchFamily="49" charset="0"/>
              </a:rPr>
              <a:t>*)malloc(</a:t>
            </a:r>
            <a:r>
              <a:rPr lang="en-US" sz="1800" dirty="0" err="1">
                <a:latin typeface="Inconsolata" panose="020B0609030003000000" pitchFamily="49" charset="0"/>
              </a:rPr>
              <a:t>strnlen</a:t>
            </a:r>
            <a:r>
              <a:rPr lang="en-US" sz="1800" dirty="0">
                <a:latin typeface="Inconsolata" panose="020B0609030003000000" pitchFamily="49" charset="0"/>
              </a:rPr>
              <a:t>(value, 100) + 1);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</a:t>
            </a:r>
            <a:r>
              <a:rPr lang="en-US" sz="1800" dirty="0" err="1">
                <a:latin typeface="Inconsolata" panose="020B0609030003000000" pitchFamily="49" charset="0"/>
              </a:rPr>
              <a:t>strncpy</a:t>
            </a:r>
            <a:r>
              <a:rPr lang="en-US" sz="1800" dirty="0">
                <a:latin typeface="Inconsolata" panose="020B0609030003000000" pitchFamily="49" charset="0"/>
              </a:rPr>
              <a:t>(node-&gt;data, value, 100);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12984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F88B4-5DCE-4A8B-8B5F-AC1381B5A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Traversal… on the other hand…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7FD2E-D26A-44D8-9B95-B177F577E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967740"/>
            <a:ext cx="8621555" cy="4179729"/>
          </a:xfrm>
        </p:spPr>
        <p:txBody>
          <a:bodyPr/>
          <a:lstStyle/>
          <a:p>
            <a:r>
              <a:rPr lang="en-US" dirty="0"/>
              <a:t>Accessing an array element is generally very simple.</a:t>
            </a:r>
          </a:p>
          <a:p>
            <a:pPr lvl="1"/>
            <a:r>
              <a:rPr lang="en-US" dirty="0" err="1">
                <a:latin typeface="Inconsolata" panose="020B0609030003000000" pitchFamily="49" charset="0"/>
              </a:rPr>
              <a:t>arr</a:t>
            </a:r>
            <a:r>
              <a:rPr lang="en-US" dirty="0">
                <a:latin typeface="Inconsolata" panose="020B0609030003000000" pitchFamily="49" charset="0"/>
              </a:rPr>
              <a:t>[42] </a:t>
            </a:r>
            <a:r>
              <a:rPr lang="en-US" dirty="0"/>
              <a:t>is the same as</a:t>
            </a:r>
            <a:r>
              <a:rPr lang="en-US" dirty="0">
                <a:latin typeface="Inconsolata" panose="020B0609030003000000" pitchFamily="49" charset="0"/>
              </a:rPr>
              <a:t> *(</a:t>
            </a:r>
            <a:r>
              <a:rPr lang="en-US" dirty="0" err="1">
                <a:latin typeface="Inconsolata" panose="020B0609030003000000" pitchFamily="49" charset="0"/>
              </a:rPr>
              <a:t>arr</a:t>
            </a:r>
            <a:r>
              <a:rPr lang="en-US" dirty="0">
                <a:latin typeface="Inconsolata" panose="020B0609030003000000" pitchFamily="49" charset="0"/>
              </a:rPr>
              <a:t> + 42) </a:t>
            </a:r>
            <a:r>
              <a:rPr lang="en-US" dirty="0"/>
              <a:t>because its location is very well-known!</a:t>
            </a:r>
          </a:p>
          <a:p>
            <a:pPr lvl="1"/>
            <a:r>
              <a:rPr lang="en-US" dirty="0"/>
              <a:t>This is because array items are continuous in memory. Not true for linked lists!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Here is a function that performs the equivalent for linked lists: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3D1E68-9A78-44FC-A468-0D2646934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53BBC9-A241-479C-8133-C103CA022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5BE7C5-AD7B-473A-8D57-2E5C9D81AB05}"/>
              </a:ext>
            </a:extLst>
          </p:cNvPr>
          <p:cNvSpPr txBox="1">
            <a:spLocks/>
          </p:cNvSpPr>
          <p:nvPr/>
        </p:nvSpPr>
        <p:spPr>
          <a:xfrm>
            <a:off x="628649" y="2753518"/>
            <a:ext cx="8073391" cy="27336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800" dirty="0">
                <a:latin typeface="Inconsolata" panose="020B0609030003000000" pitchFamily="49" charset="0"/>
              </a:rPr>
              <a:t> </a:t>
            </a:r>
            <a:r>
              <a:rPr lang="en-US" sz="1800" dirty="0" err="1">
                <a:latin typeface="Inconsolata" panose="020B0609030003000000" pitchFamily="49" charset="0"/>
              </a:rPr>
              <a:t>linkedListGet</a:t>
            </a:r>
            <a:r>
              <a:rPr lang="en-US" sz="1800" dirty="0">
                <a:latin typeface="Inconsolata" panose="020B0609030003000000" pitchFamily="49" charset="0"/>
              </a:rPr>
              <a:t>(Node* head, </a:t>
            </a:r>
            <a:r>
              <a:rPr lang="en-US" sz="1800" dirty="0" err="1">
                <a:latin typeface="Inconsolata" panose="020B0609030003000000" pitchFamily="49" charset="0"/>
              </a:rPr>
              <a:t>size_t</a:t>
            </a:r>
            <a:r>
              <a:rPr lang="en-US" sz="1800" dirty="0">
                <a:latin typeface="Inconsolata" panose="020B0609030003000000" pitchFamily="49" charset="0"/>
              </a:rPr>
              <a:t> index)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Node* </a:t>
            </a:r>
            <a:r>
              <a:rPr lang="en-US" sz="1800" dirty="0" err="1">
                <a:latin typeface="Inconsolata" panose="020B0609030003000000" pitchFamily="49" charset="0"/>
              </a:rPr>
              <a:t>curNode</a:t>
            </a:r>
            <a:r>
              <a:rPr lang="en-US" sz="1800" dirty="0">
                <a:latin typeface="Inconsolata" panose="020B0609030003000000" pitchFamily="49" charset="0"/>
              </a:rPr>
              <a:t> = head;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while</a:t>
            </a:r>
            <a:r>
              <a:rPr lang="en-US" sz="1800" dirty="0">
                <a:latin typeface="Inconsolata" panose="020B0609030003000000" pitchFamily="49" charset="0"/>
              </a:rPr>
              <a:t>(</a:t>
            </a:r>
            <a:r>
              <a:rPr lang="en-US" sz="1800" dirty="0" err="1">
                <a:latin typeface="Inconsolata" panose="020B0609030003000000" pitchFamily="49" charset="0"/>
              </a:rPr>
              <a:t>curNode</a:t>
            </a:r>
            <a:r>
              <a:rPr lang="en-US" sz="1800" dirty="0">
                <a:latin typeface="Inconsolata" panose="020B0609030003000000" pitchFamily="49" charset="0"/>
              </a:rPr>
              <a:t> &amp;&amp; index)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  index--;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  </a:t>
            </a:r>
            <a:r>
              <a:rPr lang="en-US" sz="1800" dirty="0" err="1">
                <a:latin typeface="Inconsolata" panose="020B0609030003000000" pitchFamily="49" charset="0"/>
              </a:rPr>
              <a:t>curNode</a:t>
            </a:r>
            <a:r>
              <a:rPr lang="en-US" sz="1800" dirty="0">
                <a:latin typeface="Inconsolata" panose="020B0609030003000000" pitchFamily="49" charset="0"/>
              </a:rPr>
              <a:t> = </a:t>
            </a:r>
            <a:r>
              <a:rPr lang="en-US" sz="1800" dirty="0" err="1">
                <a:latin typeface="Inconsolata" panose="020B0609030003000000" pitchFamily="49" charset="0"/>
              </a:rPr>
              <a:t>curNode</a:t>
            </a:r>
            <a:r>
              <a:rPr lang="en-US" sz="1800" dirty="0">
                <a:latin typeface="Inconsolata" panose="020B0609030003000000" pitchFamily="49" charset="0"/>
              </a:rPr>
              <a:t>-&gt;next;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 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</a:t>
            </a:r>
            <a:r>
              <a:rPr lang="en-US" sz="1800" dirty="0">
                <a:latin typeface="Inconsolata" panose="020B0609030003000000" pitchFamily="49" charset="0"/>
              </a:rPr>
              <a:t> </a:t>
            </a:r>
            <a:r>
              <a:rPr lang="en-US" sz="1800" dirty="0" err="1">
                <a:latin typeface="Inconsolata" panose="020B0609030003000000" pitchFamily="49" charset="0"/>
              </a:rPr>
              <a:t>curNode</a:t>
            </a:r>
            <a:r>
              <a:rPr lang="en-US" sz="18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8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943D26-836D-4773-BB01-4CEE579BA2CC}"/>
              </a:ext>
            </a:extLst>
          </p:cNvPr>
          <p:cNvSpPr txBox="1"/>
          <p:nvPr/>
        </p:nvSpPr>
        <p:spPr>
          <a:xfrm>
            <a:off x="1092753" y="5209197"/>
            <a:ext cx="7487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AB5D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How many times is memory accessed relative to the requested index?</a:t>
            </a:r>
          </a:p>
        </p:txBody>
      </p:sp>
    </p:spTree>
    <p:extLst>
      <p:ext uri="{BB962C8B-B14F-4D97-AF65-F5344CB8AC3E}">
        <p14:creationId xmlns:p14="http://schemas.microsoft.com/office/powerpoint/2010/main" val="293929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375F1-8DDD-4C35-9DCA-CD7475F8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Removing… on the other, other hand!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7EFE4-C071-4F53-93BE-A823CD49C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5375" y="857250"/>
            <a:ext cx="4019549" cy="4834890"/>
          </a:xfrm>
        </p:spPr>
        <p:txBody>
          <a:bodyPr/>
          <a:lstStyle/>
          <a:p>
            <a:r>
              <a:rPr lang="en-US" dirty="0"/>
              <a:t>One nice thing about linked lists is their flexibility to changing shape.</a:t>
            </a:r>
          </a:p>
          <a:p>
            <a:pPr lvl="1"/>
            <a:r>
              <a:rPr lang="en-US" dirty="0"/>
              <a:t>I used to be able to bend a lot better, too, when I was in my 20s. Alas.</a:t>
            </a:r>
          </a:p>
          <a:p>
            <a:pPr lvl="1"/>
            <a:endParaRPr lang="en-US" dirty="0"/>
          </a:p>
          <a:p>
            <a:r>
              <a:rPr lang="en-US" dirty="0"/>
              <a:t>Since we don’t have a way to go “backward”</a:t>
            </a:r>
          </a:p>
          <a:p>
            <a:pPr lvl="1"/>
            <a:r>
              <a:rPr lang="en-US" dirty="0"/>
              <a:t>We first find the node we want to delete (</a:t>
            </a:r>
            <a:r>
              <a:rPr lang="en-US" dirty="0" err="1">
                <a:latin typeface="Inconsolata" panose="020B0609030003000000" pitchFamily="49" charset="0"/>
              </a:rPr>
              <a:t>curNode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Keeping track of the node of </a:t>
            </a:r>
            <a:r>
              <a:rPr lang="en-US" dirty="0">
                <a:latin typeface="Inconsolata" panose="020B0609030003000000" pitchFamily="49" charset="0"/>
              </a:rPr>
              <a:t>index – 1</a:t>
            </a:r>
            <a:r>
              <a:rPr lang="en-US" dirty="0"/>
              <a:t> (</a:t>
            </a:r>
            <a:r>
              <a:rPr lang="en-US" dirty="0" err="1">
                <a:latin typeface="Inconsolata" panose="020B0609030003000000" pitchFamily="49" charset="0"/>
              </a:rPr>
              <a:t>lastNode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Rewire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 err="1">
                <a:latin typeface="Inconsolata" panose="020B0609030003000000" pitchFamily="49" charset="0"/>
              </a:rPr>
              <a:t>lastNode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/>
              <a:t>to cut out </a:t>
            </a:r>
            <a:r>
              <a:rPr lang="en-US" dirty="0" err="1">
                <a:latin typeface="Inconsolata" panose="020B0609030003000000" pitchFamily="49" charset="0"/>
              </a:rPr>
              <a:t>curNode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8B900-A0C2-476A-BD7E-CA3DAFF4B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FBDA93-BCCD-4936-B958-B5CF55F37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1A6947D-78BD-4881-8719-CF25F2B50BDB}"/>
              </a:ext>
            </a:extLst>
          </p:cNvPr>
          <p:cNvSpPr txBox="1">
            <a:spLocks/>
          </p:cNvSpPr>
          <p:nvPr/>
        </p:nvSpPr>
        <p:spPr>
          <a:xfrm>
            <a:off x="133825" y="723901"/>
            <a:ext cx="4952525" cy="49682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linkedListDelete</a:t>
            </a:r>
            <a:r>
              <a:rPr lang="en-US" sz="1400" dirty="0">
                <a:latin typeface="Inconsolata" panose="020B0609030003000000" pitchFamily="49" charset="0"/>
              </a:rPr>
              <a:t>(Node* head, </a:t>
            </a:r>
            <a:r>
              <a:rPr lang="en-US" sz="1400" dirty="0" err="1">
                <a:latin typeface="Inconsolata" panose="020B0609030003000000" pitchFamily="49" charset="0"/>
              </a:rPr>
              <a:t>size_t</a:t>
            </a:r>
            <a:r>
              <a:rPr lang="en-US" sz="1400" dirty="0">
                <a:latin typeface="Inconsolata" panose="020B0609030003000000" pitchFamily="49" charset="0"/>
              </a:rPr>
              <a:t> index)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Node* </a:t>
            </a:r>
            <a:r>
              <a:rPr lang="en-US" sz="1400" dirty="0" err="1">
                <a:latin typeface="Inconsolata" panose="020B0609030003000000" pitchFamily="49" charset="0"/>
              </a:rPr>
              <a:t>lastNode</a:t>
            </a:r>
            <a:r>
              <a:rPr lang="en-US" sz="1400" dirty="0">
                <a:latin typeface="Inconsolata" panose="020B0609030003000000" pitchFamily="49" charset="0"/>
              </a:rPr>
              <a:t> = NULL;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Node*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 = head;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while</a:t>
            </a:r>
            <a:r>
              <a:rPr lang="en-US" sz="1400" dirty="0">
                <a:latin typeface="Inconsolata" panose="020B0609030003000000" pitchFamily="49" charset="0"/>
              </a:rPr>
              <a:t>(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 &amp;&amp; index)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index--;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</a:t>
            </a:r>
            <a:r>
              <a:rPr lang="en-US" sz="1400" dirty="0" err="1">
                <a:latin typeface="Inconsolata" panose="020B0609030003000000" pitchFamily="49" charset="0"/>
              </a:rPr>
              <a:t>lastNode</a:t>
            </a:r>
            <a:r>
              <a:rPr lang="en-US" sz="1400" dirty="0">
                <a:latin typeface="Inconsolata" panose="020B0609030003000000" pitchFamily="49" charset="0"/>
              </a:rPr>
              <a:t> =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 =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-&gt;next;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if</a:t>
            </a:r>
            <a:r>
              <a:rPr lang="en-US" sz="1400" dirty="0">
                <a:latin typeface="Inconsolata" panose="020B0609030003000000" pitchFamily="49" charset="0"/>
              </a:rPr>
              <a:t> (!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head;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if</a:t>
            </a:r>
            <a:r>
              <a:rPr lang="en-US" sz="1400" dirty="0">
                <a:latin typeface="Inconsolata" panose="020B0609030003000000" pitchFamily="49" charset="0"/>
              </a:rPr>
              <a:t> (!</a:t>
            </a:r>
            <a:r>
              <a:rPr lang="en-US" sz="1400" dirty="0" err="1">
                <a:latin typeface="Inconsolata" panose="020B0609030003000000" pitchFamily="49" charset="0"/>
              </a:rPr>
              <a:t>lastNode</a:t>
            </a:r>
            <a:r>
              <a:rPr lang="en-US" sz="14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head =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-&gt;next;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// New head is next item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else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</a:t>
            </a:r>
            <a:r>
              <a:rPr lang="en-US" sz="1400" dirty="0" err="1">
                <a:latin typeface="Inconsolata" panose="020B0609030003000000" pitchFamily="49" charset="0"/>
              </a:rPr>
              <a:t>lastNode</a:t>
            </a:r>
            <a:r>
              <a:rPr lang="en-US" sz="1400" dirty="0">
                <a:latin typeface="Inconsolata" panose="020B0609030003000000" pitchFamily="49" charset="0"/>
              </a:rPr>
              <a:t>-&gt;next =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-&gt;next;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// Orphans item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free(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-&gt;data);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free(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head;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}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467D898-50FD-4D68-B5E7-7FFD960589CE}"/>
              </a:ext>
            </a:extLst>
          </p:cNvPr>
          <p:cNvCxnSpPr>
            <a:cxnSpLocks/>
          </p:cNvCxnSpPr>
          <p:nvPr/>
        </p:nvCxnSpPr>
        <p:spPr>
          <a:xfrm rot="2472984" flipH="1">
            <a:off x="1479378" y="5341117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D8DDC22-D830-4B90-BCE9-201BC844C6BB}"/>
              </a:ext>
            </a:extLst>
          </p:cNvPr>
          <p:cNvSpPr txBox="1"/>
          <p:nvPr/>
        </p:nvSpPr>
        <p:spPr>
          <a:xfrm>
            <a:off x="1725556" y="5334107"/>
            <a:ext cx="4857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Returns new head (or old head if unchanged).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AF2BA61-6BD7-4E11-A50F-409B0DDEA83F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1684908" y="2872947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2E8DC57-0532-4D23-9FFC-34ACD33D8A78}"/>
              </a:ext>
            </a:extLst>
          </p:cNvPr>
          <p:cNvSpPr txBox="1"/>
          <p:nvPr/>
        </p:nvSpPr>
        <p:spPr>
          <a:xfrm>
            <a:off x="1887855" y="2584452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Can’t find item at index.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6BAE041-364E-4B8B-9723-4268170C6D32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1698827" y="3458889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6566E45-41B1-4E91-8473-A98BB0A9AF29}"/>
              </a:ext>
            </a:extLst>
          </p:cNvPr>
          <p:cNvSpPr txBox="1"/>
          <p:nvPr/>
        </p:nvSpPr>
        <p:spPr>
          <a:xfrm>
            <a:off x="1901774" y="3170394"/>
            <a:ext cx="2855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We are deleting the head.</a:t>
            </a:r>
          </a:p>
        </p:txBody>
      </p:sp>
    </p:spTree>
    <p:extLst>
      <p:ext uri="{BB962C8B-B14F-4D97-AF65-F5344CB8AC3E}">
        <p14:creationId xmlns:p14="http://schemas.microsoft.com/office/powerpoint/2010/main" val="1174967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8" grpId="0"/>
      <p:bldP spid="10" grpId="0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375F1-8DDD-4C35-9DCA-CD7475F8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Removing… on the other, other hand!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47EFE4-C071-4F53-93BE-A823CD49C0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05375" y="1143000"/>
                <a:ext cx="4019549" cy="4549139"/>
              </a:xfrm>
            </p:spPr>
            <p:txBody>
              <a:bodyPr/>
              <a:lstStyle/>
              <a:p>
                <a:r>
                  <a:rPr lang="en-US" dirty="0"/>
                  <a:t>This looks complex, but it really is a simple traversal.</a:t>
                </a:r>
              </a:p>
              <a:p>
                <a:pPr lvl="1"/>
                <a:r>
                  <a:rPr lang="en-US" dirty="0"/>
                  <a:t>So it takes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b="0" dirty="0"/>
                  <a:t> to find the item.</a:t>
                </a:r>
              </a:p>
              <a:p>
                <a:pPr lvl="1"/>
                <a:r>
                  <a:rPr lang="en-US" dirty="0"/>
                  <a:t>And it performs a simple update and deallocation. (quick to do)</a:t>
                </a:r>
              </a:p>
              <a:p>
                <a:pPr lvl="1"/>
                <a:endParaRPr lang="en-US" b="0" dirty="0"/>
              </a:p>
              <a:p>
                <a:r>
                  <a:rPr lang="en-US" dirty="0"/>
                  <a:t>A big array, on the other hand.</a:t>
                </a:r>
              </a:p>
              <a:p>
                <a:pPr lvl="1"/>
                <a:r>
                  <a:rPr lang="en-US" dirty="0"/>
                  <a:t>It can find the element to remove immediately.</a:t>
                </a:r>
              </a:p>
              <a:p>
                <a:pPr lvl="1"/>
                <a:r>
                  <a:rPr lang="en-US" b="0" dirty="0"/>
                  <a:t>However, removing it means shift</a:t>
                </a:r>
                <a:r>
                  <a:rPr lang="en-US" dirty="0"/>
                  <a:t>ing over every item after it left.</a:t>
                </a:r>
              </a:p>
              <a:p>
                <a:pPr lvl="1"/>
                <a:r>
                  <a:rPr lang="en-US" b="0" dirty="0"/>
                  <a:t>That can be an expensive update! (Memory is slow!!)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47EFE4-C071-4F53-93BE-A823CD49C0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05375" y="1143000"/>
                <a:ext cx="4019549" cy="4549139"/>
              </a:xfrm>
              <a:blipFill>
                <a:blip r:embed="rId2"/>
                <a:stretch>
                  <a:fillRect l="-1517" t="-17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8B900-A0C2-476A-BD7E-CA3DAFF4B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FBDA93-BCCD-4936-B958-B5CF55F37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1A6947D-78BD-4881-8719-CF25F2B50BDB}"/>
              </a:ext>
            </a:extLst>
          </p:cNvPr>
          <p:cNvSpPr txBox="1">
            <a:spLocks/>
          </p:cNvSpPr>
          <p:nvPr/>
        </p:nvSpPr>
        <p:spPr>
          <a:xfrm>
            <a:off x="133825" y="723901"/>
            <a:ext cx="4952525" cy="49682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linkedListDelete</a:t>
            </a:r>
            <a:r>
              <a:rPr lang="en-US" sz="1400" dirty="0">
                <a:latin typeface="Inconsolata" panose="020B0609030003000000" pitchFamily="49" charset="0"/>
              </a:rPr>
              <a:t>(Node* head, </a:t>
            </a:r>
            <a:r>
              <a:rPr lang="en-US" sz="1400" dirty="0" err="1">
                <a:latin typeface="Inconsolata" panose="020B0609030003000000" pitchFamily="49" charset="0"/>
              </a:rPr>
              <a:t>size_t</a:t>
            </a:r>
            <a:r>
              <a:rPr lang="en-US" sz="1400" dirty="0">
                <a:latin typeface="Inconsolata" panose="020B0609030003000000" pitchFamily="49" charset="0"/>
              </a:rPr>
              <a:t> index)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Node* </a:t>
            </a:r>
            <a:r>
              <a:rPr lang="en-US" sz="1400" dirty="0" err="1">
                <a:latin typeface="Inconsolata" panose="020B0609030003000000" pitchFamily="49" charset="0"/>
              </a:rPr>
              <a:t>lastNode</a:t>
            </a:r>
            <a:r>
              <a:rPr lang="en-US" sz="1400" dirty="0">
                <a:latin typeface="Inconsolata" panose="020B0609030003000000" pitchFamily="49" charset="0"/>
              </a:rPr>
              <a:t> = NULL;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Node*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 = head;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while</a:t>
            </a:r>
            <a:r>
              <a:rPr lang="en-US" sz="1400" dirty="0">
                <a:latin typeface="Inconsolata" panose="020B0609030003000000" pitchFamily="49" charset="0"/>
              </a:rPr>
              <a:t>(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 &amp;&amp; index)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index--;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</a:t>
            </a:r>
            <a:r>
              <a:rPr lang="en-US" sz="1400" dirty="0" err="1">
                <a:latin typeface="Inconsolata" panose="020B0609030003000000" pitchFamily="49" charset="0"/>
              </a:rPr>
              <a:t>lastNode</a:t>
            </a:r>
            <a:r>
              <a:rPr lang="en-US" sz="1400" dirty="0">
                <a:latin typeface="Inconsolata" panose="020B0609030003000000" pitchFamily="49" charset="0"/>
              </a:rPr>
              <a:t> =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 =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-&gt;next;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if</a:t>
            </a:r>
            <a:r>
              <a:rPr lang="en-US" sz="1400" dirty="0">
                <a:latin typeface="Inconsolata" panose="020B0609030003000000" pitchFamily="49" charset="0"/>
              </a:rPr>
              <a:t> (!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head;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if</a:t>
            </a:r>
            <a:r>
              <a:rPr lang="en-US" sz="1400" dirty="0">
                <a:latin typeface="Inconsolata" panose="020B0609030003000000" pitchFamily="49" charset="0"/>
              </a:rPr>
              <a:t> (!</a:t>
            </a:r>
            <a:r>
              <a:rPr lang="en-US" sz="1400" dirty="0" err="1">
                <a:latin typeface="Inconsolata" panose="020B0609030003000000" pitchFamily="49" charset="0"/>
              </a:rPr>
              <a:t>lastNode</a:t>
            </a:r>
            <a:r>
              <a:rPr lang="en-US" sz="1400" dirty="0">
                <a:latin typeface="Inconsolata" panose="020B0609030003000000" pitchFamily="49" charset="0"/>
              </a:rPr>
              <a:t>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head =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-&gt;next;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// New head is next item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else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</a:t>
            </a:r>
            <a:r>
              <a:rPr lang="en-US" sz="1400" dirty="0" err="1">
                <a:latin typeface="Inconsolata" panose="020B0609030003000000" pitchFamily="49" charset="0"/>
              </a:rPr>
              <a:t>lastNode</a:t>
            </a:r>
            <a:r>
              <a:rPr lang="en-US" sz="1400" dirty="0">
                <a:latin typeface="Inconsolata" panose="020B0609030003000000" pitchFamily="49" charset="0"/>
              </a:rPr>
              <a:t>-&gt;next = 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-&gt;next;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// Orphans item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free(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-&gt;data);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free(</a:t>
            </a:r>
            <a:r>
              <a:rPr lang="en-US" sz="1400" dirty="0" err="1">
                <a:latin typeface="Inconsolata" panose="020B0609030003000000" pitchFamily="49" charset="0"/>
              </a:rPr>
              <a:t>curNode</a:t>
            </a:r>
            <a:r>
              <a:rPr lang="en-US" sz="1400" dirty="0">
                <a:latin typeface="Inconsolata" panose="020B0609030003000000" pitchFamily="49" charset="0"/>
              </a:rPr>
              <a:t>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head;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3765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5B9CD-99FC-44CF-94CB-EE000DF61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your own!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C1645-CF35-48E4-A9A0-A95AB4CC4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Think about the code you would need to do any of the following:</a:t>
            </a:r>
          </a:p>
          <a:p>
            <a:endParaRPr lang="en-US" dirty="0"/>
          </a:p>
          <a:p>
            <a:r>
              <a:rPr lang="en-US" dirty="0"/>
              <a:t>Delete/free the entire linked list.</a:t>
            </a:r>
          </a:p>
          <a:p>
            <a:r>
              <a:rPr lang="en-US" dirty="0"/>
              <a:t>Sort a linked list.</a:t>
            </a:r>
          </a:p>
          <a:p>
            <a:r>
              <a:rPr lang="en-US" dirty="0"/>
              <a:t>Append a linked list to an existing one.</a:t>
            </a:r>
          </a:p>
          <a:p>
            <a:r>
              <a:rPr lang="en-US" dirty="0"/>
              <a:t>Copy a subset of a linked list to a new list.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Often, operations can be abstracted in such a way that all of these can be written relatively simply.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Consider the performance of these operations compared to an Array.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9B06AF-C149-4D75-AB38-8F124B173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1A165B-FD3F-41C9-BF8A-85E2F7544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585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49FD1-F315-421C-9821-4817164D2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lists … link you … to the world!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D98F5-2F90-4022-B97F-D7550FBF6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how much cleaner you can make certain operations if you tracked the previous node as well.</a:t>
            </a:r>
          </a:p>
          <a:p>
            <a:pPr lvl="1"/>
            <a:r>
              <a:rPr lang="en-US" dirty="0"/>
              <a:t>This is 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doubly linked list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This is typically “double-ended” as well: keeping track of both head and tail.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28D491-85EE-4EF5-A6EA-4FFB043F1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289F58-9EF3-4528-A24A-1382D7E62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5FF4011-FA9E-4DEB-BE68-0A5D75AD38D9}"/>
              </a:ext>
            </a:extLst>
          </p:cNvPr>
          <p:cNvGrpSpPr/>
          <p:nvPr/>
        </p:nvGrpSpPr>
        <p:grpSpPr>
          <a:xfrm>
            <a:off x="3774440" y="2684065"/>
            <a:ext cx="1657350" cy="2063195"/>
            <a:chOff x="3917315" y="2684065"/>
            <a:chExt cx="1657350" cy="206319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5A60DA-FE6A-40A0-B9AB-C20F4CB87DC9}"/>
                </a:ext>
              </a:extLst>
            </p:cNvPr>
            <p:cNvSpPr/>
            <p:nvPr/>
          </p:nvSpPr>
          <p:spPr>
            <a:xfrm>
              <a:off x="3917315" y="3089910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4F6220F-135D-473D-8BC0-567FC06725BD}"/>
                </a:ext>
              </a:extLst>
            </p:cNvPr>
            <p:cNvSpPr txBox="1"/>
            <p:nvPr/>
          </p:nvSpPr>
          <p:spPr>
            <a:xfrm>
              <a:off x="4373935" y="2684065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Node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C15F28C-74CE-4514-BC8D-B29FE285AA66}"/>
                </a:ext>
              </a:extLst>
            </p:cNvPr>
            <p:cNvSpPr txBox="1"/>
            <p:nvPr/>
          </p:nvSpPr>
          <p:spPr>
            <a:xfrm>
              <a:off x="4076581" y="31671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next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035C42B-7DEB-46F2-9E2A-A2780386F084}"/>
                </a:ext>
              </a:extLst>
            </p:cNvPr>
            <p:cNvSpPr txBox="1"/>
            <p:nvPr/>
          </p:nvSpPr>
          <p:spPr>
            <a:xfrm>
              <a:off x="4076581" y="42720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65FC882-CBA7-4F68-82A4-B6A6F02AB2C4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3651885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E7438D-1EA7-49FD-BA4B-14091E41D74E}"/>
                </a:ext>
              </a:extLst>
            </p:cNvPr>
            <p:cNvSpPr txBox="1"/>
            <p:nvPr/>
          </p:nvSpPr>
          <p:spPr>
            <a:xfrm>
              <a:off x="4076581" y="3729157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</a:t>
              </a:r>
              <a:r>
                <a:rPr lang="en-US" dirty="0" err="1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prev</a:t>
              </a:r>
              <a:endPara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BBF3FDE-B24E-4439-BF3F-D25F737F306F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4213860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D56C821-AEE5-4D86-B0BE-E5E16B203A1E}"/>
              </a:ext>
            </a:extLst>
          </p:cNvPr>
          <p:cNvGrpSpPr/>
          <p:nvPr/>
        </p:nvGrpSpPr>
        <p:grpSpPr>
          <a:xfrm>
            <a:off x="1678305" y="2684065"/>
            <a:ext cx="1657350" cy="2063195"/>
            <a:chOff x="3917315" y="2684065"/>
            <a:chExt cx="1657350" cy="206319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8657745-87D2-4C0B-9D75-76B38916D94D}"/>
                </a:ext>
              </a:extLst>
            </p:cNvPr>
            <p:cNvSpPr/>
            <p:nvPr/>
          </p:nvSpPr>
          <p:spPr>
            <a:xfrm>
              <a:off x="3917315" y="3089910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5DA3E94-CB4D-46D0-A7C3-906DCFE0648D}"/>
                </a:ext>
              </a:extLst>
            </p:cNvPr>
            <p:cNvSpPr txBox="1"/>
            <p:nvPr/>
          </p:nvSpPr>
          <p:spPr>
            <a:xfrm>
              <a:off x="4373935" y="2684065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Node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0D50A77-CE79-4313-B8F1-718A70DFCE82}"/>
                </a:ext>
              </a:extLst>
            </p:cNvPr>
            <p:cNvSpPr txBox="1"/>
            <p:nvPr/>
          </p:nvSpPr>
          <p:spPr>
            <a:xfrm>
              <a:off x="4076581" y="31671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next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BA660A7-9954-4450-9D18-CC7E34DE9803}"/>
                </a:ext>
              </a:extLst>
            </p:cNvPr>
            <p:cNvSpPr txBox="1"/>
            <p:nvPr/>
          </p:nvSpPr>
          <p:spPr>
            <a:xfrm>
              <a:off x="4076581" y="42720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668CB06-ED9A-4C87-A3F2-655B4E94DA0B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3651885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725ED97-8C9C-4AD2-8D56-3BB5C6155B08}"/>
                </a:ext>
              </a:extLst>
            </p:cNvPr>
            <p:cNvSpPr txBox="1"/>
            <p:nvPr/>
          </p:nvSpPr>
          <p:spPr>
            <a:xfrm>
              <a:off x="4076581" y="3729157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</a:t>
              </a:r>
              <a:r>
                <a:rPr lang="en-US" dirty="0" err="1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prev</a:t>
              </a:r>
              <a:endPara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79F4A50-060B-41E2-993B-9A3AC0295569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4213860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53334E5-DADA-4CDE-AF86-867F60D75025}"/>
              </a:ext>
            </a:extLst>
          </p:cNvPr>
          <p:cNvGrpSpPr/>
          <p:nvPr/>
        </p:nvGrpSpPr>
        <p:grpSpPr>
          <a:xfrm>
            <a:off x="5878830" y="2684065"/>
            <a:ext cx="1657350" cy="2063195"/>
            <a:chOff x="3917315" y="2684065"/>
            <a:chExt cx="1657350" cy="206319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02B290D-8643-40FD-A3D2-401A9E70DA3D}"/>
                </a:ext>
              </a:extLst>
            </p:cNvPr>
            <p:cNvSpPr/>
            <p:nvPr/>
          </p:nvSpPr>
          <p:spPr>
            <a:xfrm>
              <a:off x="3917315" y="3089910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1AD1EA5-8784-4DEB-BCEB-9B728B8767C4}"/>
                </a:ext>
              </a:extLst>
            </p:cNvPr>
            <p:cNvSpPr txBox="1"/>
            <p:nvPr/>
          </p:nvSpPr>
          <p:spPr>
            <a:xfrm>
              <a:off x="4373935" y="2684065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Node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724EE33-6168-46FA-8E81-7C9B6E318726}"/>
                </a:ext>
              </a:extLst>
            </p:cNvPr>
            <p:cNvSpPr txBox="1"/>
            <p:nvPr/>
          </p:nvSpPr>
          <p:spPr>
            <a:xfrm>
              <a:off x="4076581" y="31671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next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EFF94B7-B5FE-433A-9358-F44E028B207F}"/>
                </a:ext>
              </a:extLst>
            </p:cNvPr>
            <p:cNvSpPr txBox="1"/>
            <p:nvPr/>
          </p:nvSpPr>
          <p:spPr>
            <a:xfrm>
              <a:off x="4076581" y="42720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75F2FAC-EE54-49A4-9C3C-37F5201B2C79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3651885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78D8766-02B7-4038-881C-029ECD645A04}"/>
                </a:ext>
              </a:extLst>
            </p:cNvPr>
            <p:cNvSpPr txBox="1"/>
            <p:nvPr/>
          </p:nvSpPr>
          <p:spPr>
            <a:xfrm>
              <a:off x="4076581" y="3729157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</a:t>
              </a:r>
              <a:r>
                <a:rPr lang="en-US" dirty="0" err="1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prev</a:t>
              </a:r>
              <a:endPara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1824BC6-6E03-48A6-B165-626214C2427B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4213860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DBB2F76-F596-49CC-ABDA-D385908C4AD0}"/>
              </a:ext>
            </a:extLst>
          </p:cNvPr>
          <p:cNvCxnSpPr>
            <a:cxnSpLocks/>
          </p:cNvCxnSpPr>
          <p:nvPr/>
        </p:nvCxnSpPr>
        <p:spPr>
          <a:xfrm flipV="1">
            <a:off x="3435479" y="3384233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451BEC3-44A2-4CF0-A55B-588BA692CFB2}"/>
              </a:ext>
            </a:extLst>
          </p:cNvPr>
          <p:cNvCxnSpPr>
            <a:cxnSpLocks/>
          </p:cNvCxnSpPr>
          <p:nvPr/>
        </p:nvCxnSpPr>
        <p:spPr>
          <a:xfrm flipV="1">
            <a:off x="5540862" y="3384233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43BB81C-973F-458C-A3B0-F5E126958436}"/>
              </a:ext>
            </a:extLst>
          </p:cNvPr>
          <p:cNvCxnSpPr>
            <a:cxnSpLocks/>
          </p:cNvCxnSpPr>
          <p:nvPr/>
        </p:nvCxnSpPr>
        <p:spPr>
          <a:xfrm flipH="1" flipV="1">
            <a:off x="5540862" y="3913823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7821F43-C6D5-421B-8C09-06A8D03BA549}"/>
              </a:ext>
            </a:extLst>
          </p:cNvPr>
          <p:cNvCxnSpPr>
            <a:cxnSpLocks/>
          </p:cNvCxnSpPr>
          <p:nvPr/>
        </p:nvCxnSpPr>
        <p:spPr>
          <a:xfrm flipH="1" flipV="1">
            <a:off x="3435479" y="3913823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D6EB0FD9-F91D-4190-AF06-477EC6F5764F}"/>
              </a:ext>
            </a:extLst>
          </p:cNvPr>
          <p:cNvSpPr txBox="1"/>
          <p:nvPr/>
        </p:nvSpPr>
        <p:spPr>
          <a:xfrm>
            <a:off x="534709" y="3590655"/>
            <a:ext cx="7617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Node*</a:t>
            </a:r>
          </a:p>
          <a:p>
            <a:pPr algn="r"/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head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54C0CBA-67B4-41B7-A2BF-4706A2F7FFEE}"/>
              </a:ext>
            </a:extLst>
          </p:cNvPr>
          <p:cNvCxnSpPr>
            <a:cxnSpLocks/>
          </p:cNvCxnSpPr>
          <p:nvPr/>
        </p:nvCxnSpPr>
        <p:spPr>
          <a:xfrm flipV="1">
            <a:off x="1345735" y="3933941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00F36BB-B43A-4278-ABF2-745025A597CE}"/>
              </a:ext>
            </a:extLst>
          </p:cNvPr>
          <p:cNvSpPr txBox="1"/>
          <p:nvPr/>
        </p:nvSpPr>
        <p:spPr>
          <a:xfrm>
            <a:off x="7973377" y="3590657"/>
            <a:ext cx="7617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Node*</a:t>
            </a:r>
          </a:p>
          <a:p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tail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6E07A0B-FE0D-414A-83C1-E0565B6F5299}"/>
              </a:ext>
            </a:extLst>
          </p:cNvPr>
          <p:cNvCxnSpPr>
            <a:cxnSpLocks/>
          </p:cNvCxnSpPr>
          <p:nvPr/>
        </p:nvCxnSpPr>
        <p:spPr>
          <a:xfrm flipH="1" flipV="1">
            <a:off x="7626906" y="3913821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967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49FD1-F315-421C-9821-4817164D2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Seeing the trees through the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D98F5-2F90-4022-B97F-D7550FBF6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binary tree </a:t>
            </a:r>
            <a:r>
              <a:rPr lang="en-US" dirty="0"/>
              <a:t>can be represented by the same nodes as a linked list.</a:t>
            </a:r>
          </a:p>
          <a:p>
            <a:pPr lvl="1"/>
            <a:r>
              <a:rPr lang="en-US" dirty="0"/>
              <a:t>In this case, you have a left and right child node instead of next and prev.</a:t>
            </a:r>
          </a:p>
          <a:p>
            <a:pPr lvl="1"/>
            <a:endParaRPr lang="en-US" dirty="0"/>
          </a:p>
          <a:p>
            <a:r>
              <a:rPr lang="en-US" dirty="0"/>
              <a:t>The operations are</a:t>
            </a:r>
            <a:br>
              <a:rPr lang="en-US" dirty="0"/>
            </a:br>
            <a:r>
              <a:rPr lang="en-US" dirty="0"/>
              <a:t>very different, though.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28D491-85EE-4EF5-A6EA-4FFB043F1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289F58-9EF3-4528-A24A-1382D7E62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26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D56C821-AEE5-4D86-B0BE-E5E16B203A1E}"/>
              </a:ext>
            </a:extLst>
          </p:cNvPr>
          <p:cNvGrpSpPr/>
          <p:nvPr/>
        </p:nvGrpSpPr>
        <p:grpSpPr>
          <a:xfrm>
            <a:off x="2321975" y="2809874"/>
            <a:ext cx="1512570" cy="1823085"/>
            <a:chOff x="3917315" y="2684065"/>
            <a:chExt cx="1657350" cy="206319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8657745-87D2-4C0B-9D75-76B38916D94D}"/>
                </a:ext>
              </a:extLst>
            </p:cNvPr>
            <p:cNvSpPr/>
            <p:nvPr/>
          </p:nvSpPr>
          <p:spPr>
            <a:xfrm>
              <a:off x="3917315" y="3089910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5DA3E94-CB4D-46D0-A7C3-906DCFE0648D}"/>
                </a:ext>
              </a:extLst>
            </p:cNvPr>
            <p:cNvSpPr txBox="1"/>
            <p:nvPr/>
          </p:nvSpPr>
          <p:spPr>
            <a:xfrm>
              <a:off x="4373935" y="2684065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Node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0D50A77-CE79-4313-B8F1-718A70DFCE82}"/>
                </a:ext>
              </a:extLst>
            </p:cNvPr>
            <p:cNvSpPr txBox="1"/>
            <p:nvPr/>
          </p:nvSpPr>
          <p:spPr>
            <a:xfrm>
              <a:off x="4076581" y="31671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left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BA660A7-9954-4450-9D18-CC7E34DE9803}"/>
                </a:ext>
              </a:extLst>
            </p:cNvPr>
            <p:cNvSpPr txBox="1"/>
            <p:nvPr/>
          </p:nvSpPr>
          <p:spPr>
            <a:xfrm>
              <a:off x="4076581" y="42720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668CB06-ED9A-4C87-A3F2-655B4E94DA0B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3651885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725ED97-8C9C-4AD2-8D56-3BB5C6155B08}"/>
                </a:ext>
              </a:extLst>
            </p:cNvPr>
            <p:cNvSpPr txBox="1"/>
            <p:nvPr/>
          </p:nvSpPr>
          <p:spPr>
            <a:xfrm>
              <a:off x="4018873" y="3729157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right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79F4A50-060B-41E2-993B-9A3AC0295569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4213860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DBB2F76-F596-49CC-ABDA-D385908C4AD0}"/>
              </a:ext>
            </a:extLst>
          </p:cNvPr>
          <p:cNvCxnSpPr>
            <a:cxnSpLocks/>
          </p:cNvCxnSpPr>
          <p:nvPr/>
        </p:nvCxnSpPr>
        <p:spPr>
          <a:xfrm flipV="1">
            <a:off x="4016504" y="2953999"/>
            <a:ext cx="262535" cy="430236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7821F43-C6D5-421B-8C09-06A8D03BA549}"/>
              </a:ext>
            </a:extLst>
          </p:cNvPr>
          <p:cNvCxnSpPr>
            <a:cxnSpLocks/>
          </p:cNvCxnSpPr>
          <p:nvPr/>
        </p:nvCxnSpPr>
        <p:spPr>
          <a:xfrm>
            <a:off x="4016504" y="3913825"/>
            <a:ext cx="262535" cy="384316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D6EB0FD9-F91D-4190-AF06-477EC6F5764F}"/>
              </a:ext>
            </a:extLst>
          </p:cNvPr>
          <p:cNvSpPr txBox="1"/>
          <p:nvPr/>
        </p:nvSpPr>
        <p:spPr>
          <a:xfrm>
            <a:off x="554127" y="3711850"/>
            <a:ext cx="1401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Node* root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54C0CBA-67B4-41B7-A2BF-4706A2F7FFEE}"/>
              </a:ext>
            </a:extLst>
          </p:cNvPr>
          <p:cNvCxnSpPr>
            <a:cxnSpLocks/>
          </p:cNvCxnSpPr>
          <p:nvPr/>
        </p:nvCxnSpPr>
        <p:spPr>
          <a:xfrm flipV="1">
            <a:off x="1926760" y="3933941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938CFC7-9A1C-4EA5-904D-1BB1EDDDC650}"/>
              </a:ext>
            </a:extLst>
          </p:cNvPr>
          <p:cNvGrpSpPr/>
          <p:nvPr/>
        </p:nvGrpSpPr>
        <p:grpSpPr>
          <a:xfrm>
            <a:off x="4396740" y="1717645"/>
            <a:ext cx="1512570" cy="1823085"/>
            <a:chOff x="3917315" y="2684065"/>
            <a:chExt cx="1657350" cy="2063195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9AC5949-70B1-4767-AC7D-A05ED2838AA0}"/>
                </a:ext>
              </a:extLst>
            </p:cNvPr>
            <p:cNvSpPr/>
            <p:nvPr/>
          </p:nvSpPr>
          <p:spPr>
            <a:xfrm>
              <a:off x="3917315" y="3089910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5265F9C-6A4E-4CFC-8870-214A85B29015}"/>
                </a:ext>
              </a:extLst>
            </p:cNvPr>
            <p:cNvSpPr txBox="1"/>
            <p:nvPr/>
          </p:nvSpPr>
          <p:spPr>
            <a:xfrm>
              <a:off x="4373935" y="2684065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Node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C3A90EB-6423-4910-83D9-BB909CDA5C09}"/>
                </a:ext>
              </a:extLst>
            </p:cNvPr>
            <p:cNvSpPr txBox="1"/>
            <p:nvPr/>
          </p:nvSpPr>
          <p:spPr>
            <a:xfrm>
              <a:off x="4076581" y="31671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left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9B7DCA0-303B-4C3A-A885-7000C7BBF492}"/>
                </a:ext>
              </a:extLst>
            </p:cNvPr>
            <p:cNvSpPr txBox="1"/>
            <p:nvPr/>
          </p:nvSpPr>
          <p:spPr>
            <a:xfrm>
              <a:off x="4076581" y="42720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CBB47A4-1166-418A-8BD0-1B320ACF1B31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3651885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298228C-9D1F-4754-92C1-99C537014AD0}"/>
                </a:ext>
              </a:extLst>
            </p:cNvPr>
            <p:cNvSpPr txBox="1"/>
            <p:nvPr/>
          </p:nvSpPr>
          <p:spPr>
            <a:xfrm>
              <a:off x="4018873" y="3729157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right</a:t>
              </a:r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6BE4FC4-8AEF-4DC4-A91D-FF5B34F9BAB5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4213860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B654867-CDA7-49A7-BB6A-49B39C98E25B}"/>
              </a:ext>
            </a:extLst>
          </p:cNvPr>
          <p:cNvGrpSpPr/>
          <p:nvPr/>
        </p:nvGrpSpPr>
        <p:grpSpPr>
          <a:xfrm>
            <a:off x="4396740" y="3708073"/>
            <a:ext cx="1512570" cy="1823085"/>
            <a:chOff x="3917315" y="2684065"/>
            <a:chExt cx="1657350" cy="2063195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4E4A2C0-4AAE-468A-A2C2-DB7F77F29F4D}"/>
                </a:ext>
              </a:extLst>
            </p:cNvPr>
            <p:cNvSpPr/>
            <p:nvPr/>
          </p:nvSpPr>
          <p:spPr>
            <a:xfrm>
              <a:off x="3917315" y="3089910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B798FB0-265F-443F-B140-0704EDD7076F}"/>
                </a:ext>
              </a:extLst>
            </p:cNvPr>
            <p:cNvSpPr txBox="1"/>
            <p:nvPr/>
          </p:nvSpPr>
          <p:spPr>
            <a:xfrm>
              <a:off x="4373935" y="2684065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Node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AAF7F8A-B420-44BE-80BA-9A2F371C3AC6}"/>
                </a:ext>
              </a:extLst>
            </p:cNvPr>
            <p:cNvSpPr txBox="1"/>
            <p:nvPr/>
          </p:nvSpPr>
          <p:spPr>
            <a:xfrm>
              <a:off x="4076581" y="31671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left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2ACDB80-F235-4EA8-9A8D-26A6FC1A974F}"/>
                </a:ext>
              </a:extLst>
            </p:cNvPr>
            <p:cNvSpPr txBox="1"/>
            <p:nvPr/>
          </p:nvSpPr>
          <p:spPr>
            <a:xfrm>
              <a:off x="4076581" y="42720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41DC587-4FC9-4276-8696-FA2D3E75708C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3651885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082B926-08EF-45B3-BE9C-418298F535BF}"/>
                </a:ext>
              </a:extLst>
            </p:cNvPr>
            <p:cNvSpPr txBox="1"/>
            <p:nvPr/>
          </p:nvSpPr>
          <p:spPr>
            <a:xfrm>
              <a:off x="4018873" y="3729157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right</a:t>
              </a:r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41AA503A-0598-4D0B-92E1-DED9E2685218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4213860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C1CB7EB1-396D-4855-9FC3-71700758036A}"/>
              </a:ext>
            </a:extLst>
          </p:cNvPr>
          <p:cNvCxnSpPr>
            <a:cxnSpLocks/>
          </p:cNvCxnSpPr>
          <p:nvPr/>
        </p:nvCxnSpPr>
        <p:spPr>
          <a:xfrm>
            <a:off x="6089262" y="2837962"/>
            <a:ext cx="262535" cy="384316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DE74C53-5D23-4833-9CB9-D75B46DB9817}"/>
              </a:ext>
            </a:extLst>
          </p:cNvPr>
          <p:cNvGrpSpPr/>
          <p:nvPr/>
        </p:nvGrpSpPr>
        <p:grpSpPr>
          <a:xfrm>
            <a:off x="6531749" y="2650716"/>
            <a:ext cx="1512570" cy="1823085"/>
            <a:chOff x="3917315" y="2684065"/>
            <a:chExt cx="1657350" cy="2063195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6AAC87A-4828-4FE3-AA7A-D9E59A22AFF6}"/>
                </a:ext>
              </a:extLst>
            </p:cNvPr>
            <p:cNvSpPr/>
            <p:nvPr/>
          </p:nvSpPr>
          <p:spPr>
            <a:xfrm>
              <a:off x="3917315" y="3089910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C739FD33-BC67-4916-A9D3-1C83EE910357}"/>
                </a:ext>
              </a:extLst>
            </p:cNvPr>
            <p:cNvSpPr txBox="1"/>
            <p:nvPr/>
          </p:nvSpPr>
          <p:spPr>
            <a:xfrm>
              <a:off x="4373935" y="2684065"/>
              <a:ext cx="744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Node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EC8500F7-BAFF-4977-A850-DADAAC36F019}"/>
                </a:ext>
              </a:extLst>
            </p:cNvPr>
            <p:cNvSpPr txBox="1"/>
            <p:nvPr/>
          </p:nvSpPr>
          <p:spPr>
            <a:xfrm>
              <a:off x="4076581" y="31671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left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123CFF2-1A55-48CB-BBBF-8464A1B5E0A4}"/>
                </a:ext>
              </a:extLst>
            </p:cNvPr>
            <p:cNvSpPr txBox="1"/>
            <p:nvPr/>
          </p:nvSpPr>
          <p:spPr>
            <a:xfrm>
              <a:off x="4076581" y="4272082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char* data</a:t>
              </a: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1ABCE32-876D-40DA-ACB8-AF421EF4FFD2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3651885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69339DD-0BFA-4240-8189-56E3F74D9CC0}"/>
                </a:ext>
              </a:extLst>
            </p:cNvPr>
            <p:cNvSpPr txBox="1"/>
            <p:nvPr/>
          </p:nvSpPr>
          <p:spPr>
            <a:xfrm>
              <a:off x="4018873" y="3729157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Node* right</a:t>
              </a: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1A9EA40-26A6-4BE6-B40E-CB1C05A869CE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4213860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58748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De-Stressing it out: Linked Lists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758250"/>
            <a:ext cx="5988227" cy="4881080"/>
          </a:xfrm>
        </p:spPr>
        <p:txBody>
          <a:bodyPr>
            <a:normAutofit/>
          </a:bodyPr>
          <a:lstStyle/>
          <a:p>
            <a:r>
              <a:rPr lang="en-US" dirty="0"/>
              <a:t>We know big arrays want to be continuous.</a:t>
            </a:r>
          </a:p>
          <a:p>
            <a:pPr lvl="1"/>
            <a:r>
              <a:rPr lang="en-US" dirty="0"/>
              <a:t>However, ensuring continuous space is difficult when you do not know how much you will ultimately need.</a:t>
            </a:r>
          </a:p>
          <a:p>
            <a:pPr lvl="1"/>
            <a:endParaRPr lang="en-US" dirty="0"/>
          </a:p>
          <a:p>
            <a:r>
              <a:rPr lang="en-US" dirty="0"/>
              <a:t>Linked lists allocate very small chunks of metadata.</a:t>
            </a:r>
          </a:p>
          <a:p>
            <a:pPr lvl="1"/>
            <a:r>
              <a:rPr lang="en-US" dirty="0"/>
              <a:t>These chunks can be allocated easily on-demand.</a:t>
            </a:r>
          </a:p>
          <a:p>
            <a:pPr lvl="1"/>
            <a:r>
              <a:rPr lang="en-US" dirty="0"/>
              <a:t>And then deallocated without creating wide gaps.</a:t>
            </a:r>
          </a:p>
          <a:p>
            <a:pPr lvl="1"/>
            <a:endParaRPr lang="en-US" dirty="0"/>
          </a:p>
          <a:p>
            <a:r>
              <a:rPr lang="en-US" dirty="0"/>
              <a:t>This reduces fragmentation.</a:t>
            </a:r>
          </a:p>
          <a:p>
            <a:pPr lvl="1"/>
            <a:r>
              <a:rPr lang="en-US" dirty="0"/>
              <a:t>Deallocating always leaves a small amount of room.</a:t>
            </a:r>
          </a:p>
          <a:p>
            <a:pPr lvl="1"/>
            <a:r>
              <a:rPr lang="en-US" dirty="0"/>
              <a:t>It is always the exact amount needed to append!</a:t>
            </a:r>
          </a:p>
          <a:p>
            <a:pPr lvl="1"/>
            <a:r>
              <a:rPr lang="en-US" dirty="0"/>
              <a:t>However, it is all at the expense of complexity!</a:t>
            </a:r>
          </a:p>
          <a:p>
            <a:pPr lvl="1"/>
            <a:r>
              <a:rPr lang="en-US" dirty="0"/>
              <a:t>And traversal can be expensive (but we can find ways to deal with that.)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5424" y="1156673"/>
            <a:ext cx="2438400" cy="2188670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809990"/>
            <a:ext cx="2438400" cy="3375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4541678"/>
            <a:ext cx="2438400" cy="49177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76"/>
            <a:ext cx="2438400" cy="450729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188811"/>
            <a:ext cx="2438400" cy="11096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055994"/>
            <a:ext cx="2438400" cy="123705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454539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11610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455491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75825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1" name="Text Box 18">
            <a:extLst>
              <a:ext uri="{FF2B5EF4-FFF2-40B4-BE49-F238E27FC236}">
                <a16:creationId xmlns:a16="http://schemas.microsoft.com/office/drawing/2014/main" id="{4A5A1C8E-13E5-4AA6-B86E-1EFA30C51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41" name="Footer Placeholder 3">
            <a:extLst>
              <a:ext uri="{FF2B5EF4-FFF2-40B4-BE49-F238E27FC236}">
                <a16:creationId xmlns:a16="http://schemas.microsoft.com/office/drawing/2014/main" id="{A62A6396-93D9-4913-8B95-F42E14AF9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524818"/>
            <a:ext cx="1821180" cy="178621"/>
          </a:xfrm>
        </p:spPr>
        <p:txBody>
          <a:bodyPr/>
          <a:lstStyle/>
          <a:p>
            <a:r>
              <a:rPr lang="en-US" dirty="0"/>
              <a:t>CS/COE 0449 – Spring 2019/2020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766D556-2843-4A43-B65A-43494D84B1E6}"/>
              </a:ext>
            </a:extLst>
          </p:cNvPr>
          <p:cNvSpPr/>
          <p:nvPr/>
        </p:nvSpPr>
        <p:spPr>
          <a:xfrm>
            <a:off x="6433185" y="3465194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6A203D-3178-4DFB-876C-857139A818B4}"/>
              </a:ext>
            </a:extLst>
          </p:cNvPr>
          <p:cNvSpPr/>
          <p:nvPr/>
        </p:nvSpPr>
        <p:spPr>
          <a:xfrm>
            <a:off x="6433185" y="3360723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2233F8-203C-40DA-A140-C8C9344E1A2A}"/>
              </a:ext>
            </a:extLst>
          </p:cNvPr>
          <p:cNvSpPr/>
          <p:nvPr/>
        </p:nvSpPr>
        <p:spPr>
          <a:xfrm>
            <a:off x="6433185" y="3579949"/>
            <a:ext cx="2438400" cy="33167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r>
              <a:rPr lang="en-US" kern="12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some other data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C06D3FD-69D3-4D58-8A60-5F8CAA5909ED}"/>
              </a:ext>
            </a:extLst>
          </p:cNvPr>
          <p:cNvSpPr/>
          <p:nvPr/>
        </p:nvSpPr>
        <p:spPr>
          <a:xfrm>
            <a:off x="6433185" y="3902677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D08DF17-AA49-4087-865B-88BADBE91747}"/>
              </a:ext>
            </a:extLst>
          </p:cNvPr>
          <p:cNvSpPr/>
          <p:nvPr/>
        </p:nvSpPr>
        <p:spPr>
          <a:xfrm>
            <a:off x="6433185" y="4121903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A48F6D2-6FBF-4919-87CE-175E75C6B58E}"/>
              </a:ext>
            </a:extLst>
          </p:cNvPr>
          <p:cNvSpPr/>
          <p:nvPr/>
        </p:nvSpPr>
        <p:spPr>
          <a:xfrm>
            <a:off x="6433185" y="4017432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D701469-76DB-43CB-B4FA-B24BDC6DF2B1}"/>
              </a:ext>
            </a:extLst>
          </p:cNvPr>
          <p:cNvSpPr/>
          <p:nvPr/>
        </p:nvSpPr>
        <p:spPr>
          <a:xfrm>
            <a:off x="6433185" y="4226374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0C8F354-3C14-4FF6-BC87-BB6633FF019B}"/>
              </a:ext>
            </a:extLst>
          </p:cNvPr>
          <p:cNvSpPr/>
          <p:nvPr/>
        </p:nvSpPr>
        <p:spPr>
          <a:xfrm>
            <a:off x="6433185" y="4445600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411F972-2C92-4691-AFEB-3F693B76BCD0}"/>
              </a:ext>
            </a:extLst>
          </p:cNvPr>
          <p:cNvSpPr/>
          <p:nvPr/>
        </p:nvSpPr>
        <p:spPr>
          <a:xfrm>
            <a:off x="6433185" y="4341129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5012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58A0100-50FC-49A0-BBAC-BEF001E4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Malloc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CB71D2B-5E9A-4372-8D9C-D8759824C6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really sounds like some kind of He-Man or She-Ra villain of the week.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94271E-FB64-4920-AB07-E19341890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73E72F-C5EF-4BA6-9F36-95C9E3B2B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302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EFBB8-67A5-4A15-995C-C6E53D453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malloc essentials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F161E-9B4C-47F7-8D61-FD23BEDFE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5955030" cy="4179729"/>
          </a:xfrm>
        </p:spPr>
        <p:txBody>
          <a:bodyPr/>
          <a:lstStyle/>
          <a:p>
            <a:r>
              <a:rPr lang="en-US" dirty="0"/>
              <a:t>The</a:t>
            </a:r>
            <a:r>
              <a:rPr lang="en-US" dirty="0">
                <a:latin typeface="Inconsolata" panose="020B0609030003000000" pitchFamily="49" charset="0"/>
              </a:rPr>
              <a:t> malloc(</a:t>
            </a:r>
            <a:r>
              <a:rPr lang="en-US" dirty="0" err="1">
                <a:latin typeface="Inconsolata" panose="020B0609030003000000" pitchFamily="49" charset="0"/>
              </a:rPr>
              <a:t>size_t</a:t>
            </a:r>
            <a:r>
              <a:rPr lang="en-US" dirty="0">
                <a:latin typeface="Inconsolata" panose="020B0609030003000000" pitchFamily="49" charset="0"/>
              </a:rPr>
              <a:t> size) </a:t>
            </a:r>
            <a:r>
              <a:rPr lang="en-US" dirty="0"/>
              <a:t>function does the following:</a:t>
            </a:r>
          </a:p>
          <a:p>
            <a:pPr lvl="1"/>
            <a:r>
              <a:rPr lang="en-US" dirty="0"/>
              <a:t>Allocates memory of at least</a:t>
            </a:r>
            <a:r>
              <a:rPr lang="en-US" dirty="0">
                <a:latin typeface="Inconsolata" panose="020B0609030003000000" pitchFamily="49" charset="0"/>
              </a:rPr>
              <a:t> size </a:t>
            </a:r>
            <a:r>
              <a:rPr lang="en-US" dirty="0"/>
              <a:t>bytes.</a:t>
            </a:r>
          </a:p>
          <a:p>
            <a:pPr lvl="1"/>
            <a:r>
              <a:rPr lang="en-US" dirty="0"/>
              <a:t>Returns the address to that block of memory (or</a:t>
            </a:r>
            <a:r>
              <a:rPr lang="en-US" dirty="0">
                <a:latin typeface="Inconsolata" panose="020B0609030003000000" pitchFamily="49" charset="0"/>
              </a:rPr>
              <a:t> NULL </a:t>
            </a:r>
            <a:r>
              <a:rPr lang="en-US" dirty="0"/>
              <a:t>on error)</a:t>
            </a:r>
          </a:p>
          <a:p>
            <a:pPr lvl="1"/>
            <a:endParaRPr lang="en-US" dirty="0"/>
          </a:p>
          <a:p>
            <a:r>
              <a:rPr lang="en-US" dirty="0"/>
              <a:t>Essentially, your program has a potentially large chunk of memory.</a:t>
            </a:r>
          </a:p>
          <a:p>
            <a:pPr lvl="1"/>
            <a:r>
              <a:rPr lang="en-US" dirty="0"/>
              <a:t>The</a:t>
            </a:r>
            <a:r>
              <a:rPr lang="en-US" dirty="0">
                <a:latin typeface="Inconsolata" panose="020B0609030003000000" pitchFamily="49" charset="0"/>
              </a:rPr>
              <a:t> malloc </a:t>
            </a:r>
            <a:r>
              <a:rPr lang="en-US" dirty="0"/>
              <a:t>function tears off a piece of the chunk.</a:t>
            </a:r>
          </a:p>
          <a:p>
            <a:pPr lvl="1"/>
            <a:r>
              <a:rPr lang="en-US" dirty="0"/>
              <a:t>Also</a:t>
            </a:r>
            <a:r>
              <a:rPr lang="en-US" dirty="0">
                <a:latin typeface="Inconsolata" panose="020B0609030003000000" pitchFamily="49" charset="0"/>
              </a:rPr>
              <a:t> free </a:t>
            </a:r>
            <a:r>
              <a:rPr lang="en-US" dirty="0"/>
              <a:t>must then allow that chunk to be reused.</a:t>
            </a:r>
          </a:p>
          <a:p>
            <a:pPr lvl="1"/>
            <a:r>
              <a:rPr lang="en-US" dirty="0"/>
              <a:t>The job of</a:t>
            </a:r>
            <a:r>
              <a:rPr lang="en-US" dirty="0">
                <a:latin typeface="Inconsolata" panose="020B0609030003000000" pitchFamily="49" charset="0"/>
              </a:rPr>
              <a:t> malloc </a:t>
            </a:r>
            <a:r>
              <a:rPr lang="en-US" dirty="0"/>
              <a:t>is to do so in the “best” way to reduce fragmentation.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FC7F6F-6090-4476-8EA3-47EF01B3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CA5220-14A8-4DC2-8068-A7C169448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B2C8DFF-468D-4C0A-8699-D82B90C68609}"/>
              </a:ext>
            </a:extLst>
          </p:cNvPr>
          <p:cNvSpPr txBox="1"/>
          <p:nvPr/>
        </p:nvSpPr>
        <p:spPr>
          <a:xfrm>
            <a:off x="2436256" y="4816771"/>
            <a:ext cx="3586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We want to avoid fragmentation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A1786D2-1AEF-466D-9CE6-2FAC2B2CFCD2}"/>
              </a:ext>
            </a:extLst>
          </p:cNvPr>
          <p:cNvCxnSpPr>
            <a:cxnSpLocks/>
          </p:cNvCxnSpPr>
          <p:nvPr/>
        </p:nvCxnSpPr>
        <p:spPr>
          <a:xfrm rot="19127016">
            <a:off x="5987016" y="4779564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2" descr="Wide upward diagonal">
            <a:extLst>
              <a:ext uri="{FF2B5EF4-FFF2-40B4-BE49-F238E27FC236}">
                <a16:creationId xmlns:a16="http://schemas.microsoft.com/office/drawing/2014/main" id="{4E896435-729B-40F3-9194-975B25B40F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4" y="1195318"/>
            <a:ext cx="2438400" cy="3344266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kern="12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7" name="Rectangle 2" descr="Wide upward diagonal">
            <a:extLst>
              <a:ext uri="{FF2B5EF4-FFF2-40B4-BE49-F238E27FC236}">
                <a16:creationId xmlns:a16="http://schemas.microsoft.com/office/drawing/2014/main" id="{4D8302E8-5A57-4A84-A6DF-CB20532644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5424" y="1156673"/>
            <a:ext cx="2438400" cy="1799945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D04988E-4E40-4281-A852-33A363F65A31}"/>
              </a:ext>
            </a:extLst>
          </p:cNvPr>
          <p:cNvSpPr/>
          <p:nvPr/>
        </p:nvSpPr>
        <p:spPr>
          <a:xfrm>
            <a:off x="6431140" y="809990"/>
            <a:ext cx="2438400" cy="3375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BB0EBF1-BAC1-4400-8330-B288685365AD}"/>
              </a:ext>
            </a:extLst>
          </p:cNvPr>
          <p:cNvSpPr/>
          <p:nvPr/>
        </p:nvSpPr>
        <p:spPr>
          <a:xfrm>
            <a:off x="6426377" y="4541678"/>
            <a:ext cx="2438400" cy="491773"/>
          </a:xfrm>
          <a:prstGeom prst="rect">
            <a:avLst/>
          </a:prstGeom>
          <a:solidFill>
            <a:srgbClr val="A9D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0" name="Rectangle 5">
            <a:extLst>
              <a:ext uri="{FF2B5EF4-FFF2-40B4-BE49-F238E27FC236}">
                <a16:creationId xmlns:a16="http://schemas.microsoft.com/office/drawing/2014/main" id="{865E12EE-EE8E-4C02-A65C-6D5FB2C3F0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76"/>
            <a:ext cx="2438400" cy="450729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1" name="Rectangle 6">
            <a:extLst>
              <a:ext uri="{FF2B5EF4-FFF2-40B4-BE49-F238E27FC236}">
                <a16:creationId xmlns:a16="http://schemas.microsoft.com/office/drawing/2014/main" id="{0175B408-55DF-4E81-B106-4394DE063B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188811"/>
            <a:ext cx="2438400" cy="11096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2" name="Rectangle 7">
            <a:extLst>
              <a:ext uri="{FF2B5EF4-FFF2-40B4-BE49-F238E27FC236}">
                <a16:creationId xmlns:a16="http://schemas.microsoft.com/office/drawing/2014/main" id="{0A595C45-F3E3-4225-935E-2C5BDA3A83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055994"/>
            <a:ext cx="2438400" cy="123705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3" name="Line 8">
            <a:extLst>
              <a:ext uri="{FF2B5EF4-FFF2-40B4-BE49-F238E27FC236}">
                <a16:creationId xmlns:a16="http://schemas.microsoft.com/office/drawing/2014/main" id="{79ECCD67-166B-4DCD-9877-30DE8BFB955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454539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4" name="Line 9">
            <a:extLst>
              <a:ext uri="{FF2B5EF4-FFF2-40B4-BE49-F238E27FC236}">
                <a16:creationId xmlns:a16="http://schemas.microsoft.com/office/drawing/2014/main" id="{F671C7F1-862E-4FD1-9948-3AA44B1A78A7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11610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5" name="Text Box 13">
            <a:extLst>
              <a:ext uri="{FF2B5EF4-FFF2-40B4-BE49-F238E27FC236}">
                <a16:creationId xmlns:a16="http://schemas.microsoft.com/office/drawing/2014/main" id="{F1542BB9-9BBC-46D3-91FF-43708BCE52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75825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66" name="Text Box 18">
            <a:extLst>
              <a:ext uri="{FF2B5EF4-FFF2-40B4-BE49-F238E27FC236}">
                <a16:creationId xmlns:a16="http://schemas.microsoft.com/office/drawing/2014/main" id="{95051783-52C1-4392-A704-900C3331D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067ECD1-2971-4509-8087-C592904ECAE0}"/>
              </a:ext>
            </a:extLst>
          </p:cNvPr>
          <p:cNvSpPr/>
          <p:nvPr/>
        </p:nvSpPr>
        <p:spPr>
          <a:xfrm>
            <a:off x="6433185" y="2970198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694F4D9-C4C2-4B7D-A473-027B6A934BCF}"/>
              </a:ext>
            </a:extLst>
          </p:cNvPr>
          <p:cNvSpPr/>
          <p:nvPr/>
        </p:nvSpPr>
        <p:spPr>
          <a:xfrm>
            <a:off x="6433185" y="3579949"/>
            <a:ext cx="2438400" cy="331676"/>
          </a:xfrm>
          <a:prstGeom prst="rect">
            <a:avLst/>
          </a:prstGeom>
          <a:solidFill>
            <a:srgbClr val="A9D18E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 dirty="0">
              <a:solidFill>
                <a:schemeClr val="tx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8D7AE64-F94D-497B-AB1C-ED73FE37C0C9}"/>
              </a:ext>
            </a:extLst>
          </p:cNvPr>
          <p:cNvSpPr/>
          <p:nvPr/>
        </p:nvSpPr>
        <p:spPr>
          <a:xfrm>
            <a:off x="6433185" y="3902677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FDA39E8-0A04-4381-ACBE-8A443FC973FF}"/>
              </a:ext>
            </a:extLst>
          </p:cNvPr>
          <p:cNvSpPr/>
          <p:nvPr/>
        </p:nvSpPr>
        <p:spPr>
          <a:xfrm>
            <a:off x="6433185" y="4121903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AD77D39-0C6C-4DA4-8D42-F184B1526488}"/>
              </a:ext>
            </a:extLst>
          </p:cNvPr>
          <p:cNvSpPr/>
          <p:nvPr/>
        </p:nvSpPr>
        <p:spPr>
          <a:xfrm>
            <a:off x="6433185" y="4226374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6174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CB376A32-FCCD-427A-8AEF-8781C2A34BC6}"/>
              </a:ext>
            </a:extLst>
          </p:cNvPr>
          <p:cNvSpPr/>
          <p:nvPr/>
        </p:nvSpPr>
        <p:spPr>
          <a:xfrm>
            <a:off x="6429168" y="3639052"/>
            <a:ext cx="2438400" cy="5088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Reallocating our thoughts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5280196" cy="4488180"/>
          </a:xfrm>
        </p:spPr>
        <p:txBody>
          <a:bodyPr>
            <a:normAutofit/>
          </a:bodyPr>
          <a:lstStyle/>
          <a:p>
            <a:r>
              <a:rPr lang="en-US" dirty="0"/>
              <a:t>A program has several sections:</a:t>
            </a:r>
          </a:p>
          <a:p>
            <a:pPr lvl="1"/>
            <a:r>
              <a:rPr lang="en-US" dirty="0"/>
              <a:t>Code</a:t>
            </a:r>
          </a:p>
          <a:p>
            <a:pPr lvl="1"/>
            <a:r>
              <a:rPr lang="en-US" dirty="0"/>
              <a:t>Static data</a:t>
            </a:r>
          </a:p>
          <a:p>
            <a:pPr lvl="1"/>
            <a:r>
              <a:rPr lang="en-US" dirty="0"/>
              <a:t>Stack</a:t>
            </a:r>
          </a:p>
          <a:p>
            <a:pPr lvl="1"/>
            <a:r>
              <a:rPr lang="en-US" dirty="0"/>
              <a:t>Heap</a:t>
            </a:r>
          </a:p>
          <a:p>
            <a:pPr lvl="1"/>
            <a:endParaRPr lang="en-US" dirty="0"/>
          </a:p>
          <a:p>
            <a:r>
              <a:rPr lang="en-US" dirty="0"/>
              <a:t>Today, we take a deeper dive at how dynamic memory is allocated in the heap.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0760F9-2614-470F-BBE6-94C7A326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2270820"/>
            <a:ext cx="2438400" cy="1371600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8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currently unused but </a:t>
            </a:r>
          </a:p>
          <a:p>
            <a:pPr algn="ctr">
              <a:buClrTx/>
              <a:defRPr/>
            </a:pPr>
            <a:r>
              <a:rPr lang="en-US" sz="18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1861244"/>
            <a:ext cx="2438400" cy="41225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9E8701-A5B0-4AC0-80C2-A47A5D780832}"/>
              </a:ext>
            </a:extLst>
          </p:cNvPr>
          <p:cNvSpPr/>
          <p:nvPr/>
        </p:nvSpPr>
        <p:spPr>
          <a:xfrm>
            <a:off x="6426377" y="1870770"/>
            <a:ext cx="2438400" cy="41225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3642422"/>
            <a:ext cx="2438400" cy="5088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1870770"/>
            <a:ext cx="2438400" cy="3429001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671121"/>
            <a:ext cx="2438400" cy="62865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156771"/>
            <a:ext cx="2438400" cy="51435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364242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22659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 Box 10">
            <a:extLst>
              <a:ext uri="{FF2B5EF4-FFF2-40B4-BE49-F238E27FC236}">
                <a16:creationId xmlns:a16="http://schemas.microsoft.com/office/drawing/2014/main" id="{7E2901A6-5635-4C69-9A8F-3C6B41613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2905" y="4739222"/>
            <a:ext cx="84189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</a:t>
            </a:r>
          </a:p>
        </p:txBody>
      </p:sp>
      <p:sp>
        <p:nvSpPr>
          <p:cNvPr id="28" name="Text Box 11">
            <a:extLst>
              <a:ext uri="{FF2B5EF4-FFF2-40B4-BE49-F238E27FC236}">
                <a16:creationId xmlns:a16="http://schemas.microsoft.com/office/drawing/2014/main" id="{8CCE447B-7EE4-4B91-9798-D6D1F8337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4989" y="4166296"/>
            <a:ext cx="157927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static data</a:t>
            </a: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365194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187077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3" name="Text Box 17">
            <a:extLst>
              <a:ext uri="{FF2B5EF4-FFF2-40B4-BE49-F238E27FC236}">
                <a16:creationId xmlns:a16="http://schemas.microsoft.com/office/drawing/2014/main" id="{9513B1D2-5657-4485-BDCF-C311A5DA5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0551" y="14751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0xFFFFFFFF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34" name="Text Box 18">
            <a:extLst>
              <a:ext uri="{FF2B5EF4-FFF2-40B4-BE49-F238E27FC236}">
                <a16:creationId xmlns:a16="http://schemas.microsoft.com/office/drawing/2014/main" id="{AA12DFC9-8039-40F7-8A36-E58A415525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AAF7DD-066F-4CF7-9D9D-B96A69022376}"/>
              </a:ext>
            </a:extLst>
          </p:cNvPr>
          <p:cNvSpPr txBox="1"/>
          <p:nvPr/>
        </p:nvSpPr>
        <p:spPr>
          <a:xfrm>
            <a:off x="6669800" y="683672"/>
            <a:ext cx="1989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</a:pPr>
            <a:r>
              <a:rPr lang="en-US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Potential</a:t>
            </a: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Layout</a:t>
            </a:r>
          </a:p>
          <a:p>
            <a:pPr algn="ctr">
              <a:buClrTx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(32-bit addresses)</a:t>
            </a:r>
          </a:p>
        </p:txBody>
      </p:sp>
    </p:spTree>
    <p:extLst>
      <p:ext uri="{BB962C8B-B14F-4D97-AF65-F5344CB8AC3E}">
        <p14:creationId xmlns:p14="http://schemas.microsoft.com/office/powerpoint/2010/main" val="3535264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2" descr="Wide upward diagonal">
            <a:extLst>
              <a:ext uri="{FF2B5EF4-FFF2-40B4-BE49-F238E27FC236}">
                <a16:creationId xmlns:a16="http://schemas.microsoft.com/office/drawing/2014/main" id="{855471A8-4C45-4639-9E61-6ECCB9FE8D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4" y="1195318"/>
            <a:ext cx="2438400" cy="3344266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kern="12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where to allocate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758250"/>
            <a:ext cx="5988227" cy="4881080"/>
          </a:xfrm>
        </p:spPr>
        <p:txBody>
          <a:bodyPr>
            <a:normAutofit/>
          </a:bodyPr>
          <a:lstStyle/>
          <a:p>
            <a:r>
              <a:rPr lang="en-US" dirty="0"/>
              <a:t>Our first problem is, when</a:t>
            </a:r>
            <a:r>
              <a:rPr lang="en-US" dirty="0">
                <a:latin typeface="Inconsolata" panose="020B0609030003000000" pitchFamily="49" charset="0"/>
              </a:rPr>
              <a:t> malloc </a:t>
            </a:r>
            <a:r>
              <a:rPr lang="en-US" dirty="0"/>
              <a:t>is called, where do we tear off a chunk?</a:t>
            </a:r>
            <a:br>
              <a:rPr lang="en-US" dirty="0"/>
            </a:br>
            <a:endParaRPr lang="en-US" dirty="0"/>
          </a:p>
          <a:p>
            <a:r>
              <a:rPr lang="en-US" dirty="0"/>
              <a:t>We can do a few simple things: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First-Fit</a:t>
            </a:r>
            <a:r>
              <a:rPr lang="en-US" dirty="0"/>
              <a:t>: start at lowest address, find first available section.</a:t>
            </a:r>
          </a:p>
          <a:p>
            <a:pPr lvl="2"/>
            <a:r>
              <a:rPr lang="en-US" dirty="0"/>
              <a:t>Fast, but small blocks clog up the works.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Next-fit</a:t>
            </a:r>
            <a:r>
              <a:rPr lang="en-US" dirty="0"/>
              <a:t>: Do “First-Fit” but start where we last allocated.</a:t>
            </a:r>
          </a:p>
          <a:p>
            <a:pPr lvl="2"/>
            <a:r>
              <a:rPr lang="en-US" dirty="0"/>
              <a:t>Fast and spreads small blocks around a little better.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Best-Fit</a:t>
            </a:r>
            <a:r>
              <a:rPr lang="en-US" dirty="0"/>
              <a:t>: laboriously look for the smallest available section to divide up.</a:t>
            </a:r>
          </a:p>
          <a:p>
            <a:pPr lvl="2"/>
            <a:r>
              <a:rPr lang="en-US" dirty="0"/>
              <a:t>Slow, but limits fragmentation.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5424" y="1156673"/>
            <a:ext cx="2438400" cy="1799945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809990"/>
            <a:ext cx="2438400" cy="3375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4541678"/>
            <a:ext cx="2438400" cy="491773"/>
          </a:xfrm>
          <a:prstGeom prst="rect">
            <a:avLst/>
          </a:prstGeom>
          <a:solidFill>
            <a:srgbClr val="A9D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76"/>
            <a:ext cx="2438400" cy="450729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188811"/>
            <a:ext cx="2438400" cy="11096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5055994"/>
            <a:ext cx="2438400" cy="123705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454539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11610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75825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1" name="Text Box 18">
            <a:extLst>
              <a:ext uri="{FF2B5EF4-FFF2-40B4-BE49-F238E27FC236}">
                <a16:creationId xmlns:a16="http://schemas.microsoft.com/office/drawing/2014/main" id="{4A5A1C8E-13E5-4AA6-B86E-1EFA30C51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41" name="Footer Placeholder 3">
            <a:extLst>
              <a:ext uri="{FF2B5EF4-FFF2-40B4-BE49-F238E27FC236}">
                <a16:creationId xmlns:a16="http://schemas.microsoft.com/office/drawing/2014/main" id="{A62A6396-93D9-4913-8B95-F42E14AF9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524818"/>
            <a:ext cx="1821180" cy="178621"/>
          </a:xfrm>
        </p:spPr>
        <p:txBody>
          <a:bodyPr/>
          <a:lstStyle/>
          <a:p>
            <a:r>
              <a:rPr lang="en-US" dirty="0"/>
              <a:t>CS/COE 0449 – Spring 2019/2020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6A203D-3178-4DFB-876C-857139A818B4}"/>
              </a:ext>
            </a:extLst>
          </p:cNvPr>
          <p:cNvSpPr/>
          <p:nvPr/>
        </p:nvSpPr>
        <p:spPr>
          <a:xfrm>
            <a:off x="6433185" y="2970198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2233F8-203C-40DA-A140-C8C9344E1A2A}"/>
              </a:ext>
            </a:extLst>
          </p:cNvPr>
          <p:cNvSpPr/>
          <p:nvPr/>
        </p:nvSpPr>
        <p:spPr>
          <a:xfrm>
            <a:off x="6433185" y="3579949"/>
            <a:ext cx="2438400" cy="331676"/>
          </a:xfrm>
          <a:prstGeom prst="rect">
            <a:avLst/>
          </a:prstGeom>
          <a:solidFill>
            <a:srgbClr val="A9D18E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r>
              <a:rPr lang="en-US" kern="12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Last Allocated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C06D3FD-69D3-4D58-8A60-5F8CAA5909ED}"/>
              </a:ext>
            </a:extLst>
          </p:cNvPr>
          <p:cNvSpPr/>
          <p:nvPr/>
        </p:nvSpPr>
        <p:spPr>
          <a:xfrm>
            <a:off x="6433185" y="3902677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D08DF17-AA49-4087-865B-88BADBE91747}"/>
              </a:ext>
            </a:extLst>
          </p:cNvPr>
          <p:cNvSpPr/>
          <p:nvPr/>
        </p:nvSpPr>
        <p:spPr>
          <a:xfrm>
            <a:off x="6433185" y="4121903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A48F6D2-6FBF-4919-87CE-175E75C6B58E}"/>
              </a:ext>
            </a:extLst>
          </p:cNvPr>
          <p:cNvSpPr/>
          <p:nvPr/>
        </p:nvSpPr>
        <p:spPr>
          <a:xfrm>
            <a:off x="3498215" y="5369410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D701469-76DB-43CB-B4FA-B24BDC6DF2B1}"/>
              </a:ext>
            </a:extLst>
          </p:cNvPr>
          <p:cNvSpPr/>
          <p:nvPr/>
        </p:nvSpPr>
        <p:spPr>
          <a:xfrm>
            <a:off x="6433185" y="4226374"/>
            <a:ext cx="2438400" cy="1151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F2A306C-77BC-48DC-95FD-72D78AB65B95}"/>
              </a:ext>
            </a:extLst>
          </p:cNvPr>
          <p:cNvSpPr txBox="1"/>
          <p:nvPr/>
        </p:nvSpPr>
        <p:spPr>
          <a:xfrm>
            <a:off x="3680661" y="488980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Inconsolata" panose="020B0609030003000000" pitchFamily="49" charset="0"/>
              </a:rPr>
              <a:t>malloc()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6BC5968-5C67-45C6-8151-11E6A0411E7E}"/>
              </a:ext>
            </a:extLst>
          </p:cNvPr>
          <p:cNvCxnSpPr>
            <a:cxnSpLocks/>
          </p:cNvCxnSpPr>
          <p:nvPr/>
        </p:nvCxnSpPr>
        <p:spPr>
          <a:xfrm flipV="1">
            <a:off x="4806360" y="5108485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8163539-75C0-4DD5-B46C-38E91C726042}"/>
              </a:ext>
            </a:extLst>
          </p:cNvPr>
          <p:cNvSpPr txBox="1"/>
          <p:nvPr/>
        </p:nvSpPr>
        <p:spPr>
          <a:xfrm>
            <a:off x="5048999" y="4927893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Marcellus SC" panose="020E0602050203020307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? </a:t>
            </a:r>
            <a:r>
              <a:rPr lang="en-US" b="1">
                <a:solidFill>
                  <a:srgbClr val="FF0000"/>
                </a:solidFill>
                <a:latin typeface="Marcellus SC" panose="020E0602050203020307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? ?</a:t>
            </a:r>
            <a:endParaRPr lang="en-US" b="1" dirty="0">
              <a:solidFill>
                <a:srgbClr val="FF0000"/>
              </a:solidFill>
              <a:latin typeface="Marcellus SC" panose="020E0602050203020307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9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3A877-D30C-4EF2-896C-9F8AC6D68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that metadata!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A4027-70DA-4ECE-A5B3-B8EFB088C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8343900" cy="4557078"/>
          </a:xfrm>
        </p:spPr>
        <p:txBody>
          <a:bodyPr>
            <a:normAutofit/>
          </a:bodyPr>
          <a:lstStyle/>
          <a:p>
            <a:r>
              <a:rPr lang="en-US" dirty="0"/>
              <a:t>You have a whole section of memory to divide up.</a:t>
            </a:r>
          </a:p>
          <a:p>
            <a:endParaRPr lang="en-US" dirty="0"/>
          </a:p>
          <a:p>
            <a:r>
              <a:rPr lang="en-US" dirty="0"/>
              <a:t>You need to keep track of what is allocated and what is free.</a:t>
            </a:r>
          </a:p>
          <a:p>
            <a:endParaRPr lang="en-US" dirty="0"/>
          </a:p>
          <a:p>
            <a:r>
              <a:rPr lang="en-US" dirty="0"/>
              <a:t>One of the least complicated ways of doing so is to use… hmm…</a:t>
            </a:r>
          </a:p>
          <a:p>
            <a:pPr lvl="1"/>
            <a:r>
              <a:rPr lang="en-US" dirty="0"/>
              <a:t>A linked list! (or two!) We know how to do this!!</a:t>
            </a:r>
          </a:p>
          <a:p>
            <a:pPr lvl="1"/>
            <a:endParaRPr lang="en-US" dirty="0"/>
          </a:p>
          <a:p>
            <a:r>
              <a:rPr lang="en-US" dirty="0"/>
              <a:t>We can treat each allocated block (and each empty space) as a node in a linked list.</a:t>
            </a:r>
          </a:p>
          <a:p>
            <a:pPr lvl="1"/>
            <a:r>
              <a:rPr lang="en-US" dirty="0"/>
              <a:t>Allocating memory is just appending a node to our list.</a:t>
            </a:r>
          </a:p>
          <a:p>
            <a:pPr lvl="1"/>
            <a:endParaRPr lang="en-US" dirty="0"/>
          </a:p>
          <a:p>
            <a:r>
              <a:rPr lang="en-US" dirty="0"/>
              <a:t>The trick is to think about how we want to split up the nodes representing available memory.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8251E-7EF2-4067-AAFD-284A51EA1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6A9CB8-D078-4380-A135-553FC2E44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95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300AB-CEB0-49DA-A900-E904F7E64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memory: Our fresh new world.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6A08B-CDBA-4F38-88CF-69D8D18C3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778428"/>
            <a:ext cx="8343900" cy="1669497"/>
          </a:xfrm>
        </p:spPr>
        <p:txBody>
          <a:bodyPr/>
          <a:lstStyle/>
          <a:p>
            <a:r>
              <a:rPr lang="en-US" dirty="0"/>
              <a:t>Let’s orient our memory visually horizontally.</a:t>
            </a:r>
          </a:p>
          <a:p>
            <a:r>
              <a:rPr lang="en-US" dirty="0"/>
              <a:t>Every</a:t>
            </a:r>
            <a:r>
              <a:rPr lang="en-US" dirty="0">
                <a:latin typeface="Inconsolata" panose="020B0609030003000000" pitchFamily="49" charset="0"/>
              </a:rPr>
              <a:t> malloc </a:t>
            </a:r>
            <a:r>
              <a:rPr lang="en-US" dirty="0"/>
              <a:t>is responsible for allocating a block of memory.</a:t>
            </a:r>
          </a:p>
          <a:p>
            <a:pPr lvl="1"/>
            <a:r>
              <a:rPr lang="en-US" dirty="0"/>
              <a:t>We can have allocation reduce to creating a new node in a linked list.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6DDC92-4386-4FBA-83DF-4E537066C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23A37-01CD-414B-B0E6-1D88EC77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6" name="Rectangle 2" descr="Wide upward diagonal">
            <a:extLst>
              <a:ext uri="{FF2B5EF4-FFF2-40B4-BE49-F238E27FC236}">
                <a16:creationId xmlns:a16="http://schemas.microsoft.com/office/drawing/2014/main" id="{4588E48F-1CE4-4599-B560-B7BCBA17BC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79" y="2495550"/>
            <a:ext cx="8343899" cy="2188670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252181-4E4D-4433-A1AF-F742F918033A}"/>
              </a:ext>
            </a:extLst>
          </p:cNvPr>
          <p:cNvSpPr/>
          <p:nvPr/>
        </p:nvSpPr>
        <p:spPr>
          <a:xfrm>
            <a:off x="409575" y="2495550"/>
            <a:ext cx="257175" cy="2188670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50F105-8375-4156-90FB-8DB478BE8950}"/>
              </a:ext>
            </a:extLst>
          </p:cNvPr>
          <p:cNvCxnSpPr>
            <a:cxnSpLocks/>
          </p:cNvCxnSpPr>
          <p:nvPr/>
        </p:nvCxnSpPr>
        <p:spPr>
          <a:xfrm rot="2472984" flipH="1">
            <a:off x="578108" y="4865490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5A47EBF-F60A-4A44-9BED-589F7B483900}"/>
              </a:ext>
            </a:extLst>
          </p:cNvPr>
          <p:cNvSpPr txBox="1"/>
          <p:nvPr/>
        </p:nvSpPr>
        <p:spPr>
          <a:xfrm>
            <a:off x="666750" y="4805741"/>
            <a:ext cx="2028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AllocNode</a:t>
            </a:r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* </a:t>
            </a:r>
            <a:r>
              <a:rPr lang="en-US" dirty="0" err="1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allocList</a:t>
            </a:r>
            <a:endParaRPr lang="en-US" dirty="0"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1532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6FC81-38F0-4F12-AFAF-C85F1798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lists are our friend,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60648-5D22-472E-B822-C70F4A6B5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815340"/>
            <a:ext cx="8420100" cy="4332129"/>
          </a:xfrm>
        </p:spPr>
        <p:txBody>
          <a:bodyPr/>
          <a:lstStyle/>
          <a:p>
            <a:r>
              <a:rPr lang="en-US" dirty="0"/>
              <a:t>We will augment our normal doubly linked list to be useful for tracking the size of the block it represents.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Here, we will maintain a single linked lists of all allocated or free blocks.</a:t>
            </a:r>
          </a:p>
          <a:p>
            <a:pPr lvl="1"/>
            <a:r>
              <a:rPr lang="en-US" dirty="0"/>
              <a:t>The size field denotes how big the block is (how much is used/available.)</a:t>
            </a:r>
          </a:p>
          <a:p>
            <a:pPr lvl="1"/>
            <a:r>
              <a:rPr lang="en-US" dirty="0"/>
              <a:t>We need to know when a block represents allocated space or if it is free.</a:t>
            </a:r>
          </a:p>
          <a:p>
            <a:pPr lvl="1"/>
            <a:r>
              <a:rPr lang="en-US" dirty="0"/>
              <a:t>Hmm… we could use a single bit to denote that. Or… negativity?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DADB66-7C24-4691-8169-C7E4CCA03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E94B08-9DAA-4BEE-B6EC-1CACE6D98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33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D058F0C-776F-429F-B28D-16524BA72524}"/>
              </a:ext>
            </a:extLst>
          </p:cNvPr>
          <p:cNvGrpSpPr/>
          <p:nvPr/>
        </p:nvGrpSpPr>
        <p:grpSpPr>
          <a:xfrm>
            <a:off x="3698795" y="3482870"/>
            <a:ext cx="1723550" cy="2063195"/>
            <a:chOff x="3884219" y="2684065"/>
            <a:chExt cx="1723550" cy="206319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7D2649-4DC9-47B7-BED1-C86B639F4D85}"/>
                </a:ext>
              </a:extLst>
            </p:cNvPr>
            <p:cNvSpPr/>
            <p:nvPr/>
          </p:nvSpPr>
          <p:spPr>
            <a:xfrm>
              <a:off x="3917315" y="3089910"/>
              <a:ext cx="1657350" cy="1657350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D5FE59-B95E-4BD7-B004-6A46AF7AE1BA}"/>
                </a:ext>
              </a:extLst>
            </p:cNvPr>
            <p:cNvSpPr txBox="1"/>
            <p:nvPr/>
          </p:nvSpPr>
          <p:spPr>
            <a:xfrm>
              <a:off x="4120661" y="2684065"/>
              <a:ext cx="1250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AllocNode</a:t>
              </a:r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C3A38CA-628E-4F79-8D9D-873447986376}"/>
                </a:ext>
              </a:extLst>
            </p:cNvPr>
            <p:cNvSpPr txBox="1"/>
            <p:nvPr/>
          </p:nvSpPr>
          <p:spPr>
            <a:xfrm>
              <a:off x="3884220" y="3197662"/>
              <a:ext cx="17235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err="1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AllocNode</a:t>
              </a:r>
              <a:r>
                <a:rPr lang="en-US" sz="1600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* next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A3A5760-3AB7-48B5-AADB-CBA9DD6BEA3B}"/>
                </a:ext>
              </a:extLst>
            </p:cNvPr>
            <p:cNvSpPr txBox="1"/>
            <p:nvPr/>
          </p:nvSpPr>
          <p:spPr>
            <a:xfrm>
              <a:off x="4192001" y="4272082"/>
              <a:ext cx="11079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int size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AA7DD94-987A-455D-A17F-7DC491D39FC3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3651885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7121D18-039D-4E24-BD3D-A4088C95BD05}"/>
                </a:ext>
              </a:extLst>
            </p:cNvPr>
            <p:cNvSpPr txBox="1"/>
            <p:nvPr/>
          </p:nvSpPr>
          <p:spPr>
            <a:xfrm>
              <a:off x="3884219" y="3759637"/>
              <a:ext cx="17235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err="1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AllocNode</a:t>
              </a:r>
              <a:r>
                <a:rPr lang="en-US" sz="1600" dirty="0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* </a:t>
              </a:r>
              <a:r>
                <a:rPr lang="en-US" sz="1600" dirty="0" err="1">
                  <a:latin typeface="Inconsolata" panose="020B0609030003000000" pitchFamily="49" charset="0"/>
                  <a:ea typeface="Lato" panose="020F0502020204030203" pitchFamily="34" charset="0"/>
                  <a:cs typeface="Lato" panose="020F0502020204030203" pitchFamily="34" charset="0"/>
                </a:rPr>
                <a:t>prev</a:t>
              </a:r>
              <a:endParaRPr lang="en-US" sz="1600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74E3B5B-0149-4A34-B351-F30424496F01}"/>
                </a:ext>
              </a:extLst>
            </p:cNvPr>
            <p:cNvCxnSpPr>
              <a:cxnSpLocks/>
            </p:cNvCxnSpPr>
            <p:nvPr/>
          </p:nvCxnSpPr>
          <p:spPr>
            <a:xfrm>
              <a:off x="3917315" y="4213860"/>
              <a:ext cx="165735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1AC6C6A-2E8D-4955-8C97-EC5B26987CA4}"/>
              </a:ext>
            </a:extLst>
          </p:cNvPr>
          <p:cNvSpPr txBox="1"/>
          <p:nvPr/>
        </p:nvSpPr>
        <p:spPr>
          <a:xfrm>
            <a:off x="279316" y="4411729"/>
            <a:ext cx="29370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We can make other clever</a:t>
            </a:r>
          </a:p>
          <a:p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space optimizations, but we</a:t>
            </a:r>
            <a:b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will start with this.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1318AD8-2FC3-485A-A1B2-1AAF3EA470F9}"/>
              </a:ext>
            </a:extLst>
          </p:cNvPr>
          <p:cNvCxnSpPr>
            <a:cxnSpLocks/>
          </p:cNvCxnSpPr>
          <p:nvPr/>
        </p:nvCxnSpPr>
        <p:spPr>
          <a:xfrm flipH="1" flipV="1">
            <a:off x="5538249" y="5272412"/>
            <a:ext cx="251355" cy="14288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3E1759A-12A2-4C15-A6C9-517A7293A3EA}"/>
              </a:ext>
            </a:extLst>
          </p:cNvPr>
          <p:cNvSpPr txBox="1"/>
          <p:nvPr/>
        </p:nvSpPr>
        <p:spPr>
          <a:xfrm>
            <a:off x="5834864" y="4949246"/>
            <a:ext cx="27206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Negative number means</a:t>
            </a:r>
            <a:b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a free block.</a:t>
            </a:r>
          </a:p>
        </p:txBody>
      </p:sp>
    </p:spTree>
    <p:extLst>
      <p:ext uri="{BB962C8B-B14F-4D97-AF65-F5344CB8AC3E}">
        <p14:creationId xmlns:p14="http://schemas.microsoft.com/office/powerpoint/2010/main" val="3805566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/>
      <p:bldP spid="1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 descr="Wide upward diagonal">
            <a:extLst>
              <a:ext uri="{FF2B5EF4-FFF2-40B4-BE49-F238E27FC236}">
                <a16:creationId xmlns:a16="http://schemas.microsoft.com/office/drawing/2014/main" id="{018AF28D-19B1-4070-9B30-FEE3D4203F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575" y="2495550"/>
            <a:ext cx="8345803" cy="2188670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kern="12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E300AB-CEB0-49DA-A900-E904F7E64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memory: High level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6A08B-CDBA-4F38-88CF-69D8D18C3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540" y="904878"/>
            <a:ext cx="8753636" cy="1543047"/>
          </a:xfrm>
        </p:spPr>
        <p:txBody>
          <a:bodyPr/>
          <a:lstStyle/>
          <a:p>
            <a:r>
              <a:rPr lang="en-US" dirty="0"/>
              <a:t>We can keep track of used/empty spaces cheaply by having linked list nodes at the beginning of them. The nodes track the size of the space.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6DDC92-4386-4FBA-83DF-4E537066C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23A37-01CD-414B-B0E6-1D88EC77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6" name="Rectangle 2" descr="Wide upward diagonal">
            <a:extLst>
              <a:ext uri="{FF2B5EF4-FFF2-40B4-BE49-F238E27FC236}">
                <a16:creationId xmlns:a16="http://schemas.microsoft.com/office/drawing/2014/main" id="{4588E48F-1CE4-4599-B560-B7BCBA17BC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7694" y="2495550"/>
            <a:ext cx="4337683" cy="2188670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99FA33-9B3F-4035-8E26-B0A9722C36DB}"/>
              </a:ext>
            </a:extLst>
          </p:cNvPr>
          <p:cNvSpPr/>
          <p:nvPr/>
        </p:nvSpPr>
        <p:spPr>
          <a:xfrm>
            <a:off x="1724025" y="2495550"/>
            <a:ext cx="257175" cy="2188670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252181-4E4D-4433-A1AF-F742F918033A}"/>
              </a:ext>
            </a:extLst>
          </p:cNvPr>
          <p:cNvSpPr/>
          <p:nvPr/>
        </p:nvSpPr>
        <p:spPr>
          <a:xfrm>
            <a:off x="409575" y="2495550"/>
            <a:ext cx="1314450" cy="2188670"/>
          </a:xfrm>
          <a:prstGeom prst="rect">
            <a:avLst/>
          </a:prstGeom>
          <a:solidFill>
            <a:srgbClr val="A9D18E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BD6BCE-8B4E-4F14-A278-9F931C788BB5}"/>
              </a:ext>
            </a:extLst>
          </p:cNvPr>
          <p:cNvSpPr/>
          <p:nvPr/>
        </p:nvSpPr>
        <p:spPr>
          <a:xfrm>
            <a:off x="4160520" y="2495550"/>
            <a:ext cx="257175" cy="2188670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F6B329-9A38-4B59-9B38-00D386264FE8}"/>
              </a:ext>
            </a:extLst>
          </p:cNvPr>
          <p:cNvSpPr/>
          <p:nvPr/>
        </p:nvSpPr>
        <p:spPr>
          <a:xfrm>
            <a:off x="2847976" y="2495550"/>
            <a:ext cx="1314450" cy="2188670"/>
          </a:xfrm>
          <a:prstGeom prst="rect">
            <a:avLst/>
          </a:prstGeom>
          <a:solidFill>
            <a:srgbClr val="A9D18E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372515F-1F96-446A-9B0B-4A0CC071995C}"/>
              </a:ext>
            </a:extLst>
          </p:cNvPr>
          <p:cNvSpPr/>
          <p:nvPr/>
        </p:nvSpPr>
        <p:spPr>
          <a:xfrm>
            <a:off x="580755" y="2272936"/>
            <a:ext cx="1211308" cy="214995"/>
          </a:xfrm>
          <a:custGeom>
            <a:avLst/>
            <a:gdLst>
              <a:gd name="connsiteX0" fmla="*/ 0 w 285750"/>
              <a:gd name="connsiteY0" fmla="*/ 381005 h 381005"/>
              <a:gd name="connsiteX1" fmla="*/ 190500 w 285750"/>
              <a:gd name="connsiteY1" fmla="*/ 5 h 381005"/>
              <a:gd name="connsiteX2" fmla="*/ 285750 w 285750"/>
              <a:gd name="connsiteY2" fmla="*/ 371480 h 381005"/>
              <a:gd name="connsiteX0" fmla="*/ 0 w 1704975"/>
              <a:gd name="connsiteY0" fmla="*/ 381000 h 381000"/>
              <a:gd name="connsiteX1" fmla="*/ 190500 w 1704975"/>
              <a:gd name="connsiteY1" fmla="*/ 0 h 381000"/>
              <a:gd name="connsiteX2" fmla="*/ 1704975 w 1704975"/>
              <a:gd name="connsiteY2" fmla="*/ 381000 h 381000"/>
              <a:gd name="connsiteX0" fmla="*/ 0 w 1495425"/>
              <a:gd name="connsiteY0" fmla="*/ 381163 h 381163"/>
              <a:gd name="connsiteX1" fmla="*/ 190500 w 1495425"/>
              <a:gd name="connsiteY1" fmla="*/ 163 h 381163"/>
              <a:gd name="connsiteX2" fmla="*/ 1495425 w 1495425"/>
              <a:gd name="connsiteY2" fmla="*/ 333538 h 381163"/>
              <a:gd name="connsiteX0" fmla="*/ 0 w 1495425"/>
              <a:gd name="connsiteY0" fmla="*/ 247952 h 247952"/>
              <a:gd name="connsiteX1" fmla="*/ 190500 w 1495425"/>
              <a:gd name="connsiteY1" fmla="*/ 302 h 247952"/>
              <a:gd name="connsiteX2" fmla="*/ 1495425 w 1495425"/>
              <a:gd name="connsiteY2" fmla="*/ 200327 h 247952"/>
              <a:gd name="connsiteX0" fmla="*/ 0 w 1495425"/>
              <a:gd name="connsiteY0" fmla="*/ 219444 h 219444"/>
              <a:gd name="connsiteX1" fmla="*/ 371475 w 1495425"/>
              <a:gd name="connsiteY1" fmla="*/ 369 h 219444"/>
              <a:gd name="connsiteX2" fmla="*/ 1495425 w 1495425"/>
              <a:gd name="connsiteY2" fmla="*/ 171819 h 219444"/>
              <a:gd name="connsiteX0" fmla="*/ 0 w 1495425"/>
              <a:gd name="connsiteY0" fmla="*/ 225219 h 225219"/>
              <a:gd name="connsiteX1" fmla="*/ 371475 w 1495425"/>
              <a:gd name="connsiteY1" fmla="*/ 6144 h 225219"/>
              <a:gd name="connsiteX2" fmla="*/ 1495425 w 1495425"/>
              <a:gd name="connsiteY2" fmla="*/ 177594 h 225219"/>
              <a:gd name="connsiteX0" fmla="*/ 0 w 2447925"/>
              <a:gd name="connsiteY0" fmla="*/ 217048 h 217048"/>
              <a:gd name="connsiteX1" fmla="*/ 1323975 w 2447925"/>
              <a:gd name="connsiteY1" fmla="*/ 5593 h 217048"/>
              <a:gd name="connsiteX2" fmla="*/ 2447925 w 2447925"/>
              <a:gd name="connsiteY2" fmla="*/ 177043 h 217048"/>
              <a:gd name="connsiteX0" fmla="*/ 0 w 2447925"/>
              <a:gd name="connsiteY0" fmla="*/ 217048 h 217048"/>
              <a:gd name="connsiteX1" fmla="*/ 508635 w 2447925"/>
              <a:gd name="connsiteY1" fmla="*/ 5593 h 217048"/>
              <a:gd name="connsiteX2" fmla="*/ 2447925 w 2447925"/>
              <a:gd name="connsiteY2" fmla="*/ 177043 h 217048"/>
              <a:gd name="connsiteX0" fmla="*/ 0 w 1307102"/>
              <a:gd name="connsiteY0" fmla="*/ 217048 h 217048"/>
              <a:gd name="connsiteX1" fmla="*/ 508635 w 1307102"/>
              <a:gd name="connsiteY1" fmla="*/ 5593 h 217048"/>
              <a:gd name="connsiteX2" fmla="*/ 1307102 w 1307102"/>
              <a:gd name="connsiteY2" fmla="*/ 177043 h 217048"/>
              <a:gd name="connsiteX0" fmla="*/ 0 w 1211308"/>
              <a:gd name="connsiteY0" fmla="*/ 214995 h 214995"/>
              <a:gd name="connsiteX1" fmla="*/ 508635 w 1211308"/>
              <a:gd name="connsiteY1" fmla="*/ 3540 h 214995"/>
              <a:gd name="connsiteX2" fmla="*/ 1211308 w 1211308"/>
              <a:gd name="connsiteY2" fmla="*/ 183699 h 21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1308" h="214995">
                <a:moveTo>
                  <a:pt x="0" y="214995"/>
                </a:moveTo>
                <a:cubicBezTo>
                  <a:pt x="71437" y="25288"/>
                  <a:pt x="306750" y="8756"/>
                  <a:pt x="508635" y="3540"/>
                </a:cubicBezTo>
                <a:cubicBezTo>
                  <a:pt x="710520" y="-1676"/>
                  <a:pt x="1182733" y="-25851"/>
                  <a:pt x="1211308" y="183699"/>
                </a:cubicBezTo>
              </a:path>
            </a:pathLst>
          </a:custGeom>
          <a:noFill/>
          <a:ln w="2857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46E2803-BAC8-4E61-8D86-A732655083BF}"/>
              </a:ext>
            </a:extLst>
          </p:cNvPr>
          <p:cNvSpPr/>
          <p:nvPr/>
        </p:nvSpPr>
        <p:spPr>
          <a:xfrm>
            <a:off x="411479" y="2495550"/>
            <a:ext cx="257175" cy="2188670"/>
          </a:xfrm>
          <a:prstGeom prst="rect">
            <a:avLst/>
          </a:prstGeom>
          <a:solidFill>
            <a:srgbClr val="A9D18E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7B5D268-87A2-428A-A73A-F50339C0F94D}"/>
              </a:ext>
            </a:extLst>
          </p:cNvPr>
          <p:cNvSpPr/>
          <p:nvPr/>
        </p:nvSpPr>
        <p:spPr>
          <a:xfrm>
            <a:off x="2847975" y="2495550"/>
            <a:ext cx="257175" cy="2188670"/>
          </a:xfrm>
          <a:prstGeom prst="rect">
            <a:avLst/>
          </a:prstGeom>
          <a:solidFill>
            <a:srgbClr val="A9D18E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757ED1D-77AC-4951-AED6-D6D9A46C9404}"/>
              </a:ext>
            </a:extLst>
          </p:cNvPr>
          <p:cNvCxnSpPr/>
          <p:nvPr/>
        </p:nvCxnSpPr>
        <p:spPr>
          <a:xfrm>
            <a:off x="2847975" y="4775570"/>
            <a:ext cx="0" cy="1567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67D9886-4D45-4580-8753-BE3E50369687}"/>
              </a:ext>
            </a:extLst>
          </p:cNvPr>
          <p:cNvCxnSpPr/>
          <p:nvPr/>
        </p:nvCxnSpPr>
        <p:spPr>
          <a:xfrm flipH="1">
            <a:off x="1981200" y="4856113"/>
            <a:ext cx="866775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5B20E3A-7AD0-4CE6-8EC2-7DE01A0670BC}"/>
              </a:ext>
            </a:extLst>
          </p:cNvPr>
          <p:cNvCxnSpPr/>
          <p:nvPr/>
        </p:nvCxnSpPr>
        <p:spPr>
          <a:xfrm flipV="1">
            <a:off x="1981200" y="4783190"/>
            <a:ext cx="0" cy="1567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DFD810B-5627-4B12-9FBE-68C91EA0BE3F}"/>
              </a:ext>
            </a:extLst>
          </p:cNvPr>
          <p:cNvSpPr txBox="1"/>
          <p:nvPr/>
        </p:nvSpPr>
        <p:spPr>
          <a:xfrm>
            <a:off x="2033713" y="4819504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-size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B9A8B0F-17E4-4935-A7B3-650EF6514CC0}"/>
              </a:ext>
            </a:extLst>
          </p:cNvPr>
          <p:cNvCxnSpPr>
            <a:cxnSpLocks/>
          </p:cNvCxnSpPr>
          <p:nvPr/>
        </p:nvCxnSpPr>
        <p:spPr>
          <a:xfrm>
            <a:off x="8749162" y="4775570"/>
            <a:ext cx="0" cy="1567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C2E7FAC-EDE7-49F5-A901-B7EFE1CFC846}"/>
              </a:ext>
            </a:extLst>
          </p:cNvPr>
          <p:cNvCxnSpPr>
            <a:cxnSpLocks/>
          </p:cNvCxnSpPr>
          <p:nvPr/>
        </p:nvCxnSpPr>
        <p:spPr>
          <a:xfrm flipH="1">
            <a:off x="4413386" y="4856113"/>
            <a:ext cx="4341991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1E5C5A8-33E8-4BF2-9917-32313BD4C810}"/>
              </a:ext>
            </a:extLst>
          </p:cNvPr>
          <p:cNvCxnSpPr/>
          <p:nvPr/>
        </p:nvCxnSpPr>
        <p:spPr>
          <a:xfrm flipV="1">
            <a:off x="4413385" y="4783190"/>
            <a:ext cx="0" cy="15674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3D715317-B6E2-4175-8032-D6F101E6878A}"/>
              </a:ext>
            </a:extLst>
          </p:cNvPr>
          <p:cNvSpPr txBox="1"/>
          <p:nvPr/>
        </p:nvSpPr>
        <p:spPr>
          <a:xfrm>
            <a:off x="6203507" y="4819504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-size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35B7B87-22AA-45D7-8C07-A3DEC6F8C5B0}"/>
              </a:ext>
            </a:extLst>
          </p:cNvPr>
          <p:cNvCxnSpPr>
            <a:cxnSpLocks/>
          </p:cNvCxnSpPr>
          <p:nvPr/>
        </p:nvCxnSpPr>
        <p:spPr>
          <a:xfrm rot="2472984" flipH="1">
            <a:off x="578108" y="4865490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272DEFD-FCBB-4077-9046-5236C5DE42FA}"/>
              </a:ext>
            </a:extLst>
          </p:cNvPr>
          <p:cNvSpPr txBox="1"/>
          <p:nvPr/>
        </p:nvSpPr>
        <p:spPr>
          <a:xfrm>
            <a:off x="-103520" y="4896534"/>
            <a:ext cx="2028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AllocNode</a:t>
            </a:r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*</a:t>
            </a:r>
          </a:p>
          <a:p>
            <a:pPr algn="ctr"/>
            <a:r>
              <a:rPr lang="en-US" dirty="0" err="1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allocList</a:t>
            </a:r>
            <a:endParaRPr lang="en-US" dirty="0"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1818B819-3B13-4460-AFDF-6ADB57876DCB}"/>
              </a:ext>
            </a:extLst>
          </p:cNvPr>
          <p:cNvSpPr/>
          <p:nvPr/>
        </p:nvSpPr>
        <p:spPr>
          <a:xfrm>
            <a:off x="1889863" y="2270883"/>
            <a:ext cx="1063262" cy="217048"/>
          </a:xfrm>
          <a:custGeom>
            <a:avLst/>
            <a:gdLst>
              <a:gd name="connsiteX0" fmla="*/ 0 w 285750"/>
              <a:gd name="connsiteY0" fmla="*/ 381005 h 381005"/>
              <a:gd name="connsiteX1" fmla="*/ 190500 w 285750"/>
              <a:gd name="connsiteY1" fmla="*/ 5 h 381005"/>
              <a:gd name="connsiteX2" fmla="*/ 285750 w 285750"/>
              <a:gd name="connsiteY2" fmla="*/ 371480 h 381005"/>
              <a:gd name="connsiteX0" fmla="*/ 0 w 1704975"/>
              <a:gd name="connsiteY0" fmla="*/ 381000 h 381000"/>
              <a:gd name="connsiteX1" fmla="*/ 190500 w 1704975"/>
              <a:gd name="connsiteY1" fmla="*/ 0 h 381000"/>
              <a:gd name="connsiteX2" fmla="*/ 1704975 w 1704975"/>
              <a:gd name="connsiteY2" fmla="*/ 381000 h 381000"/>
              <a:gd name="connsiteX0" fmla="*/ 0 w 1495425"/>
              <a:gd name="connsiteY0" fmla="*/ 381163 h 381163"/>
              <a:gd name="connsiteX1" fmla="*/ 190500 w 1495425"/>
              <a:gd name="connsiteY1" fmla="*/ 163 h 381163"/>
              <a:gd name="connsiteX2" fmla="*/ 1495425 w 1495425"/>
              <a:gd name="connsiteY2" fmla="*/ 333538 h 381163"/>
              <a:gd name="connsiteX0" fmla="*/ 0 w 1495425"/>
              <a:gd name="connsiteY0" fmla="*/ 247952 h 247952"/>
              <a:gd name="connsiteX1" fmla="*/ 190500 w 1495425"/>
              <a:gd name="connsiteY1" fmla="*/ 302 h 247952"/>
              <a:gd name="connsiteX2" fmla="*/ 1495425 w 1495425"/>
              <a:gd name="connsiteY2" fmla="*/ 200327 h 247952"/>
              <a:gd name="connsiteX0" fmla="*/ 0 w 1495425"/>
              <a:gd name="connsiteY0" fmla="*/ 219444 h 219444"/>
              <a:gd name="connsiteX1" fmla="*/ 371475 w 1495425"/>
              <a:gd name="connsiteY1" fmla="*/ 369 h 219444"/>
              <a:gd name="connsiteX2" fmla="*/ 1495425 w 1495425"/>
              <a:gd name="connsiteY2" fmla="*/ 171819 h 219444"/>
              <a:gd name="connsiteX0" fmla="*/ 0 w 1495425"/>
              <a:gd name="connsiteY0" fmla="*/ 225219 h 225219"/>
              <a:gd name="connsiteX1" fmla="*/ 371475 w 1495425"/>
              <a:gd name="connsiteY1" fmla="*/ 6144 h 225219"/>
              <a:gd name="connsiteX2" fmla="*/ 1495425 w 1495425"/>
              <a:gd name="connsiteY2" fmla="*/ 177594 h 225219"/>
              <a:gd name="connsiteX0" fmla="*/ 0 w 2447925"/>
              <a:gd name="connsiteY0" fmla="*/ 217048 h 217048"/>
              <a:gd name="connsiteX1" fmla="*/ 1323975 w 2447925"/>
              <a:gd name="connsiteY1" fmla="*/ 5593 h 217048"/>
              <a:gd name="connsiteX2" fmla="*/ 2447925 w 2447925"/>
              <a:gd name="connsiteY2" fmla="*/ 177043 h 217048"/>
              <a:gd name="connsiteX0" fmla="*/ 0 w 2447925"/>
              <a:gd name="connsiteY0" fmla="*/ 217048 h 217048"/>
              <a:gd name="connsiteX1" fmla="*/ 508635 w 2447925"/>
              <a:gd name="connsiteY1" fmla="*/ 5593 h 217048"/>
              <a:gd name="connsiteX2" fmla="*/ 2447925 w 2447925"/>
              <a:gd name="connsiteY2" fmla="*/ 177043 h 217048"/>
              <a:gd name="connsiteX0" fmla="*/ 0 w 1307102"/>
              <a:gd name="connsiteY0" fmla="*/ 217048 h 217048"/>
              <a:gd name="connsiteX1" fmla="*/ 508635 w 1307102"/>
              <a:gd name="connsiteY1" fmla="*/ 5593 h 217048"/>
              <a:gd name="connsiteX2" fmla="*/ 1307102 w 1307102"/>
              <a:gd name="connsiteY2" fmla="*/ 177043 h 217048"/>
              <a:gd name="connsiteX0" fmla="*/ 0 w 1063262"/>
              <a:gd name="connsiteY0" fmla="*/ 217048 h 217048"/>
              <a:gd name="connsiteX1" fmla="*/ 508635 w 1063262"/>
              <a:gd name="connsiteY1" fmla="*/ 5593 h 217048"/>
              <a:gd name="connsiteX2" fmla="*/ 1063262 w 1063262"/>
              <a:gd name="connsiteY2" fmla="*/ 177043 h 21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63262" h="217048">
                <a:moveTo>
                  <a:pt x="0" y="217048"/>
                </a:moveTo>
                <a:cubicBezTo>
                  <a:pt x="71437" y="27341"/>
                  <a:pt x="331425" y="12261"/>
                  <a:pt x="508635" y="5593"/>
                </a:cubicBezTo>
                <a:cubicBezTo>
                  <a:pt x="685845" y="-1075"/>
                  <a:pt x="1034687" y="-32507"/>
                  <a:pt x="1063262" y="177043"/>
                </a:cubicBezTo>
              </a:path>
            </a:pathLst>
          </a:custGeom>
          <a:noFill/>
          <a:ln w="28575">
            <a:solidFill>
              <a:srgbClr val="880096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7F2C5B7F-B0E0-4FBF-B633-038AF15D432A}"/>
              </a:ext>
            </a:extLst>
          </p:cNvPr>
          <p:cNvSpPr/>
          <p:nvPr/>
        </p:nvSpPr>
        <p:spPr>
          <a:xfrm>
            <a:off x="3024798" y="2272936"/>
            <a:ext cx="1211308" cy="214995"/>
          </a:xfrm>
          <a:custGeom>
            <a:avLst/>
            <a:gdLst>
              <a:gd name="connsiteX0" fmla="*/ 0 w 285750"/>
              <a:gd name="connsiteY0" fmla="*/ 381005 h 381005"/>
              <a:gd name="connsiteX1" fmla="*/ 190500 w 285750"/>
              <a:gd name="connsiteY1" fmla="*/ 5 h 381005"/>
              <a:gd name="connsiteX2" fmla="*/ 285750 w 285750"/>
              <a:gd name="connsiteY2" fmla="*/ 371480 h 381005"/>
              <a:gd name="connsiteX0" fmla="*/ 0 w 1704975"/>
              <a:gd name="connsiteY0" fmla="*/ 381000 h 381000"/>
              <a:gd name="connsiteX1" fmla="*/ 190500 w 1704975"/>
              <a:gd name="connsiteY1" fmla="*/ 0 h 381000"/>
              <a:gd name="connsiteX2" fmla="*/ 1704975 w 1704975"/>
              <a:gd name="connsiteY2" fmla="*/ 381000 h 381000"/>
              <a:gd name="connsiteX0" fmla="*/ 0 w 1495425"/>
              <a:gd name="connsiteY0" fmla="*/ 381163 h 381163"/>
              <a:gd name="connsiteX1" fmla="*/ 190500 w 1495425"/>
              <a:gd name="connsiteY1" fmla="*/ 163 h 381163"/>
              <a:gd name="connsiteX2" fmla="*/ 1495425 w 1495425"/>
              <a:gd name="connsiteY2" fmla="*/ 333538 h 381163"/>
              <a:gd name="connsiteX0" fmla="*/ 0 w 1495425"/>
              <a:gd name="connsiteY0" fmla="*/ 247952 h 247952"/>
              <a:gd name="connsiteX1" fmla="*/ 190500 w 1495425"/>
              <a:gd name="connsiteY1" fmla="*/ 302 h 247952"/>
              <a:gd name="connsiteX2" fmla="*/ 1495425 w 1495425"/>
              <a:gd name="connsiteY2" fmla="*/ 200327 h 247952"/>
              <a:gd name="connsiteX0" fmla="*/ 0 w 1495425"/>
              <a:gd name="connsiteY0" fmla="*/ 219444 h 219444"/>
              <a:gd name="connsiteX1" fmla="*/ 371475 w 1495425"/>
              <a:gd name="connsiteY1" fmla="*/ 369 h 219444"/>
              <a:gd name="connsiteX2" fmla="*/ 1495425 w 1495425"/>
              <a:gd name="connsiteY2" fmla="*/ 171819 h 219444"/>
              <a:gd name="connsiteX0" fmla="*/ 0 w 1495425"/>
              <a:gd name="connsiteY0" fmla="*/ 225219 h 225219"/>
              <a:gd name="connsiteX1" fmla="*/ 371475 w 1495425"/>
              <a:gd name="connsiteY1" fmla="*/ 6144 h 225219"/>
              <a:gd name="connsiteX2" fmla="*/ 1495425 w 1495425"/>
              <a:gd name="connsiteY2" fmla="*/ 177594 h 225219"/>
              <a:gd name="connsiteX0" fmla="*/ 0 w 2447925"/>
              <a:gd name="connsiteY0" fmla="*/ 217048 h 217048"/>
              <a:gd name="connsiteX1" fmla="*/ 1323975 w 2447925"/>
              <a:gd name="connsiteY1" fmla="*/ 5593 h 217048"/>
              <a:gd name="connsiteX2" fmla="*/ 2447925 w 2447925"/>
              <a:gd name="connsiteY2" fmla="*/ 177043 h 217048"/>
              <a:gd name="connsiteX0" fmla="*/ 0 w 2447925"/>
              <a:gd name="connsiteY0" fmla="*/ 217048 h 217048"/>
              <a:gd name="connsiteX1" fmla="*/ 508635 w 2447925"/>
              <a:gd name="connsiteY1" fmla="*/ 5593 h 217048"/>
              <a:gd name="connsiteX2" fmla="*/ 2447925 w 2447925"/>
              <a:gd name="connsiteY2" fmla="*/ 177043 h 217048"/>
              <a:gd name="connsiteX0" fmla="*/ 0 w 1307102"/>
              <a:gd name="connsiteY0" fmla="*/ 217048 h 217048"/>
              <a:gd name="connsiteX1" fmla="*/ 508635 w 1307102"/>
              <a:gd name="connsiteY1" fmla="*/ 5593 h 217048"/>
              <a:gd name="connsiteX2" fmla="*/ 1307102 w 1307102"/>
              <a:gd name="connsiteY2" fmla="*/ 177043 h 217048"/>
              <a:gd name="connsiteX0" fmla="*/ 0 w 1211308"/>
              <a:gd name="connsiteY0" fmla="*/ 214995 h 214995"/>
              <a:gd name="connsiteX1" fmla="*/ 508635 w 1211308"/>
              <a:gd name="connsiteY1" fmla="*/ 3540 h 214995"/>
              <a:gd name="connsiteX2" fmla="*/ 1211308 w 1211308"/>
              <a:gd name="connsiteY2" fmla="*/ 183699 h 21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1308" h="214995">
                <a:moveTo>
                  <a:pt x="0" y="214995"/>
                </a:moveTo>
                <a:cubicBezTo>
                  <a:pt x="71437" y="25288"/>
                  <a:pt x="306750" y="8756"/>
                  <a:pt x="508635" y="3540"/>
                </a:cubicBezTo>
                <a:cubicBezTo>
                  <a:pt x="710520" y="-1676"/>
                  <a:pt x="1182733" y="-25851"/>
                  <a:pt x="1211308" y="183699"/>
                </a:cubicBezTo>
              </a:path>
            </a:pathLst>
          </a:custGeom>
          <a:noFill/>
          <a:ln w="2857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1946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CF636-E15D-49C2-B87B-E261A0E27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</a:t>
            </a:r>
            <a:r>
              <a:rPr lang="en-US" dirty="0">
                <a:latin typeface="Inconsolata" panose="020B0609030003000000" pitchFamily="49" charset="0"/>
              </a:rPr>
              <a:t> malloc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7C9B1-5BE7-4A27-850D-DFD7ACDE1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0975" y="748935"/>
            <a:ext cx="4090851" cy="3021874"/>
          </a:xfrm>
        </p:spPr>
        <p:txBody>
          <a:bodyPr>
            <a:normAutofit/>
          </a:bodyPr>
          <a:lstStyle/>
          <a:p>
            <a:r>
              <a:rPr lang="en-US" dirty="0"/>
              <a:t>Allocating means finding a free block big enough.</a:t>
            </a:r>
          </a:p>
          <a:p>
            <a:endParaRPr lang="en-US" dirty="0"/>
          </a:p>
          <a:p>
            <a:r>
              <a:rPr lang="en-US" dirty="0"/>
              <a:t>Then splitting it into a used block and a smaller free block.</a:t>
            </a:r>
          </a:p>
          <a:p>
            <a:endParaRPr lang="en-US" dirty="0"/>
          </a:p>
          <a:p>
            <a:r>
              <a:rPr lang="en-US" dirty="0"/>
              <a:t>This is incomplete. (Why?)</a:t>
            </a:r>
          </a:p>
          <a:p>
            <a:pPr lvl="2"/>
            <a:r>
              <a:rPr lang="en-US" dirty="0"/>
              <a:t>(you don’t always split)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D3547F-5EA9-4FFE-95A2-B6156B26B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7C58AD-AF58-4C32-B42F-FF43BB2B7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309C6BA-DEEB-4120-87EB-05E048FAF16F}"/>
              </a:ext>
            </a:extLst>
          </p:cNvPr>
          <p:cNvSpPr txBox="1">
            <a:spLocks/>
          </p:cNvSpPr>
          <p:nvPr/>
        </p:nvSpPr>
        <p:spPr>
          <a:xfrm>
            <a:off x="133825" y="653138"/>
            <a:ext cx="6893992" cy="49432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* </a:t>
            </a:r>
            <a:r>
              <a:rPr lang="en-US" sz="1400" dirty="0" err="1">
                <a:latin typeface="Inconsolata" panose="020B0609030003000000" pitchFamily="49" charset="0"/>
              </a:rPr>
              <a:t>allocList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* malloc(</a:t>
            </a:r>
            <a:r>
              <a:rPr lang="en-US" sz="1400" dirty="0" err="1">
                <a:latin typeface="Inconsolata" panose="020B0609030003000000" pitchFamily="49" charset="0"/>
              </a:rPr>
              <a:t>size_t</a:t>
            </a:r>
            <a:r>
              <a:rPr lang="en-US" sz="1400" dirty="0">
                <a:latin typeface="Inconsolata" panose="020B0609030003000000" pitchFamily="49" charset="0"/>
              </a:rPr>
              <a:t> size)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wantedSize</a:t>
            </a:r>
            <a:r>
              <a:rPr lang="en-US" sz="1400" dirty="0">
                <a:latin typeface="Inconsolata" panose="020B0609030003000000" pitchFamily="49" charset="0"/>
              </a:rPr>
              <a:t> = -(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r>
              <a:rPr lang="en-US" sz="1400" dirty="0">
                <a:latin typeface="Inconsolata" panose="020B0609030003000000" pitchFamily="49" charset="0"/>
              </a:rPr>
              <a:t>)(size + </a:t>
            </a:r>
            <a:r>
              <a:rPr lang="en-US" sz="14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sizeof</a:t>
            </a:r>
            <a:r>
              <a:rPr lang="en-US" sz="1400" dirty="0">
                <a:latin typeface="Inconsolata" panose="020B0609030003000000" pitchFamily="49" charset="0"/>
              </a:rPr>
              <a:t>(</a:t>
            </a: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));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* current = </a:t>
            </a:r>
            <a:r>
              <a:rPr lang="en-US" sz="1400" dirty="0" err="1">
                <a:latin typeface="Inconsolata" panose="020B0609030003000000" pitchFamily="49" charset="0"/>
              </a:rPr>
              <a:t>allocList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while</a:t>
            </a:r>
            <a:r>
              <a:rPr lang="en-US" sz="1400" dirty="0">
                <a:latin typeface="Inconsolata" panose="020B0609030003000000" pitchFamily="49" charset="0"/>
              </a:rPr>
              <a:t>(current &amp;&amp;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    current-&gt;size &gt; </a:t>
            </a:r>
            <a:r>
              <a:rPr lang="en-US" sz="1400" dirty="0" err="1">
                <a:latin typeface="Inconsolata" panose="020B0609030003000000" pitchFamily="49" charset="0"/>
              </a:rPr>
              <a:t>wantedSize</a:t>
            </a:r>
            <a:r>
              <a:rPr lang="en-US" sz="1400" dirty="0">
                <a:latin typeface="Inconsolata" panose="020B0609030003000000" pitchFamily="49" charset="0"/>
              </a:rPr>
              <a:t>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    current = current-&gt;next;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}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if</a:t>
            </a:r>
            <a:r>
              <a:rPr lang="en-US" sz="1400" dirty="0">
                <a:latin typeface="Inconsolata" panose="020B0609030003000000" pitchFamily="49" charset="0"/>
              </a:rPr>
              <a:t> (!current)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NULL;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// No free memory!</a:t>
            </a:r>
            <a:endParaRPr lang="en-US" sz="1400" dirty="0">
              <a:latin typeface="Inconsolata" panose="020B0609030003000000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// Split the block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* </a:t>
            </a:r>
            <a:r>
              <a:rPr lang="en-US" sz="1400" dirty="0" err="1">
                <a:latin typeface="Inconsolata" panose="020B0609030003000000" pitchFamily="49" charset="0"/>
              </a:rPr>
              <a:t>freeBlock</a:t>
            </a:r>
            <a:r>
              <a:rPr lang="en-US" sz="1400" dirty="0">
                <a:latin typeface="Inconsolata" panose="020B0609030003000000" pitchFamily="49" charset="0"/>
              </a:rPr>
              <a:t> = (</a:t>
            </a:r>
            <a:r>
              <a:rPr lang="en-US" sz="1400" dirty="0" err="1">
                <a:latin typeface="Inconsolata" panose="020B0609030003000000" pitchFamily="49" charset="0"/>
              </a:rPr>
              <a:t>AllocList</a:t>
            </a:r>
            <a:r>
              <a:rPr lang="en-US" sz="1400" dirty="0">
                <a:latin typeface="Inconsolata" panose="020B0609030003000000" pitchFamily="49" charset="0"/>
              </a:rPr>
              <a:t>*)(((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char</a:t>
            </a:r>
            <a:r>
              <a:rPr lang="en-US" sz="1400" dirty="0">
                <a:latin typeface="Inconsolata" panose="020B0609030003000000" pitchFamily="49" charset="0"/>
              </a:rPr>
              <a:t>*)current) + size);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 err="1">
                <a:latin typeface="Inconsolata" panose="020B0609030003000000" pitchFamily="49" charset="0"/>
              </a:rPr>
              <a:t>freeBlock</a:t>
            </a:r>
            <a:r>
              <a:rPr lang="en-US" sz="1400" dirty="0">
                <a:latin typeface="Inconsolata" panose="020B0609030003000000" pitchFamily="49" charset="0"/>
              </a:rPr>
              <a:t>-&gt;next = current-&gt;next;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 err="1">
                <a:latin typeface="Inconsolata" panose="020B0609030003000000" pitchFamily="49" charset="0"/>
              </a:rPr>
              <a:t>freeBlock</a:t>
            </a:r>
            <a:r>
              <a:rPr lang="en-US" sz="1400" dirty="0">
                <a:latin typeface="Inconsolata" panose="020B0609030003000000" pitchFamily="49" charset="0"/>
              </a:rPr>
              <a:t>-&gt;size = current-&gt;size + (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int</a:t>
            </a:r>
            <a:r>
              <a:rPr lang="en-US" sz="1400" dirty="0">
                <a:latin typeface="Inconsolata" panose="020B0609030003000000" pitchFamily="49" charset="0"/>
              </a:rPr>
              <a:t>)size + </a:t>
            </a:r>
            <a:r>
              <a:rPr lang="en-US" sz="14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sizeof</a:t>
            </a:r>
            <a:r>
              <a:rPr lang="en-US" sz="1400" dirty="0">
                <a:latin typeface="Inconsolata" panose="020B0609030003000000" pitchFamily="49" charset="0"/>
              </a:rPr>
              <a:t>(</a:t>
            </a: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current-&gt;next = </a:t>
            </a:r>
            <a:r>
              <a:rPr lang="en-US" sz="1400" dirty="0" err="1">
                <a:latin typeface="Inconsolata" panose="020B0609030003000000" pitchFamily="49" charset="0"/>
              </a:rPr>
              <a:t>freeBlock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current-&gt;size = size;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(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*)(current + 1);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C21625-D18B-478E-9240-28C443AC5E60}"/>
              </a:ext>
            </a:extLst>
          </p:cNvPr>
          <p:cNvSpPr txBox="1"/>
          <p:nvPr/>
        </p:nvSpPr>
        <p:spPr>
          <a:xfrm>
            <a:off x="1039854" y="5209197"/>
            <a:ext cx="7540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AB5D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This is first-fit. What should be added to implement next-fit? Best-fit?</a:t>
            </a:r>
          </a:p>
        </p:txBody>
      </p:sp>
    </p:spTree>
    <p:extLst>
      <p:ext uri="{BB962C8B-B14F-4D97-AF65-F5344CB8AC3E}">
        <p14:creationId xmlns:p14="http://schemas.microsoft.com/office/powerpoint/2010/main" val="94033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90788-19BC-474B-B89B-C1A54BC4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</a:t>
            </a:r>
            <a:r>
              <a:rPr lang="en-US" dirty="0">
                <a:latin typeface="Inconsolata" panose="020B0609030003000000" pitchFamily="49" charset="0"/>
              </a:rPr>
              <a:t> free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FE8C9-B9D3-454E-A708-20938CDF6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8359" y="976449"/>
            <a:ext cx="3690256" cy="3970019"/>
          </a:xfrm>
        </p:spPr>
        <p:txBody>
          <a:bodyPr/>
          <a:lstStyle/>
          <a:p>
            <a:r>
              <a:rPr lang="en-US" dirty="0"/>
              <a:t>Where malloc splits nodes</a:t>
            </a:r>
          </a:p>
          <a:p>
            <a:pPr lvl="1"/>
            <a:r>
              <a:rPr lang="en-US" dirty="0"/>
              <a:t>free merges them.</a:t>
            </a:r>
          </a:p>
          <a:p>
            <a:pPr lvl="1"/>
            <a:endParaRPr lang="en-US" dirty="0"/>
          </a:p>
          <a:p>
            <a:r>
              <a:rPr lang="en-US" dirty="0"/>
              <a:t>Whenever a block is freed next to an existing one…</a:t>
            </a:r>
          </a:p>
          <a:p>
            <a:pPr lvl="1"/>
            <a:r>
              <a:rPr lang="en-US" dirty="0"/>
              <a:t>It should merge them!</a:t>
            </a:r>
          </a:p>
          <a:p>
            <a:pPr lvl="1"/>
            <a:endParaRPr lang="en-US" dirty="0"/>
          </a:p>
          <a:p>
            <a:r>
              <a:rPr lang="en-US" dirty="0"/>
              <a:t>Consider how much a doubly linked list helped.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795D5E-4A84-4A2D-8F27-900F0516C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708FD5-9C63-4097-8F7B-EA1E5ED11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7DB626B-BFA7-43C7-9F56-0AC8CA6DC324}"/>
              </a:ext>
            </a:extLst>
          </p:cNvPr>
          <p:cNvSpPr txBox="1">
            <a:spLocks/>
          </p:cNvSpPr>
          <p:nvPr/>
        </p:nvSpPr>
        <p:spPr>
          <a:xfrm>
            <a:off x="133825" y="768532"/>
            <a:ext cx="6893992" cy="4827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* </a:t>
            </a:r>
            <a:r>
              <a:rPr lang="en-US" sz="1400" dirty="0" err="1">
                <a:latin typeface="Inconsolata" panose="020B0609030003000000" pitchFamily="49" charset="0"/>
              </a:rPr>
              <a:t>allocList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spcBef>
                <a:spcPts val="600"/>
              </a:spcBef>
              <a:buNone/>
            </a:pPr>
            <a:endParaRPr lang="en-US" sz="1400" dirty="0">
              <a:latin typeface="Inconsolata" panose="020B0609030003000000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 free(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* </a:t>
            </a:r>
            <a:r>
              <a:rPr lang="en-US" sz="1400" dirty="0" err="1">
                <a:latin typeface="Inconsolata" panose="020B0609030003000000" pitchFamily="49" charset="0"/>
              </a:rPr>
              <a:t>ptr</a:t>
            </a:r>
            <a:r>
              <a:rPr lang="en-US" sz="1400" dirty="0">
                <a:latin typeface="Inconsolata" panose="020B0609030003000000" pitchFamily="49" charset="0"/>
              </a:rPr>
              <a:t>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* header = ((</a:t>
            </a: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*)</a:t>
            </a:r>
            <a:r>
              <a:rPr lang="en-US" sz="1400" dirty="0" err="1">
                <a:latin typeface="Inconsolata" panose="020B0609030003000000" pitchFamily="49" charset="0"/>
              </a:rPr>
              <a:t>ptr</a:t>
            </a:r>
            <a:r>
              <a:rPr lang="en-US" sz="1400" dirty="0">
                <a:latin typeface="Inconsolata" panose="020B0609030003000000" pitchFamily="49" charset="0"/>
              </a:rPr>
              <a:t>) - 1;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* </a:t>
            </a:r>
            <a:r>
              <a:rPr lang="en-US" sz="1400" dirty="0" err="1">
                <a:latin typeface="Inconsolata" panose="020B0609030003000000" pitchFamily="49" charset="0"/>
              </a:rPr>
              <a:t>prev</a:t>
            </a:r>
            <a:r>
              <a:rPr lang="en-US" sz="1400" dirty="0">
                <a:latin typeface="Inconsolata" panose="020B0609030003000000" pitchFamily="49" charset="0"/>
              </a:rPr>
              <a:t> = header-&gt;</a:t>
            </a:r>
            <a:r>
              <a:rPr lang="en-US" sz="1400" dirty="0" err="1">
                <a:latin typeface="Inconsolata" panose="020B0609030003000000" pitchFamily="49" charset="0"/>
              </a:rPr>
              <a:t>prev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* next = header-&gt;next;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header-&gt;size = -header-&gt;size;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if</a:t>
            </a:r>
            <a:r>
              <a:rPr lang="en-US" sz="1400" dirty="0">
                <a:latin typeface="Inconsolata" panose="020B0609030003000000" pitchFamily="49" charset="0"/>
              </a:rPr>
              <a:t> (</a:t>
            </a:r>
            <a:r>
              <a:rPr lang="en-US" sz="1400" dirty="0" err="1">
                <a:latin typeface="Inconsolata" panose="020B0609030003000000" pitchFamily="49" charset="0"/>
              </a:rPr>
              <a:t>prev</a:t>
            </a:r>
            <a:r>
              <a:rPr lang="en-US" sz="1400" dirty="0">
                <a:latin typeface="Inconsolata" panose="020B0609030003000000" pitchFamily="49" charset="0"/>
              </a:rPr>
              <a:t>-&gt;size &lt; 0) {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// </a:t>
            </a:r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prev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is free, coalesce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  </a:t>
            </a:r>
            <a:r>
              <a:rPr lang="en-US" sz="1400" dirty="0" err="1">
                <a:latin typeface="Inconsolata" panose="020B0609030003000000" pitchFamily="49" charset="0"/>
              </a:rPr>
              <a:t>prev</a:t>
            </a:r>
            <a:r>
              <a:rPr lang="en-US" sz="1400" dirty="0">
                <a:latin typeface="Inconsolata" panose="020B0609030003000000" pitchFamily="49" charset="0"/>
              </a:rPr>
              <a:t>-&gt;size -= </a:t>
            </a:r>
            <a:r>
              <a:rPr lang="en-US" sz="14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sizeof</a:t>
            </a:r>
            <a:r>
              <a:rPr lang="en-US" sz="1400" dirty="0">
                <a:latin typeface="Inconsolata" panose="020B0609030003000000" pitchFamily="49" charset="0"/>
              </a:rPr>
              <a:t>(</a:t>
            </a: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) + -header-&gt;size;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  </a:t>
            </a:r>
            <a:r>
              <a:rPr lang="en-US" sz="1400" dirty="0" err="1">
                <a:latin typeface="Inconsolata" panose="020B0609030003000000" pitchFamily="49" charset="0"/>
              </a:rPr>
              <a:t>prev</a:t>
            </a:r>
            <a:r>
              <a:rPr lang="en-US" sz="1400" dirty="0">
                <a:latin typeface="Inconsolata" panose="020B0609030003000000" pitchFamily="49" charset="0"/>
              </a:rPr>
              <a:t>-&gt;next = header-&gt;next;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  header = </a:t>
            </a:r>
            <a:r>
              <a:rPr lang="en-US" sz="1400" dirty="0" err="1">
                <a:latin typeface="Inconsolata" panose="020B0609030003000000" pitchFamily="49" charset="0"/>
              </a:rPr>
              <a:t>prev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}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if</a:t>
            </a:r>
            <a:r>
              <a:rPr lang="en-US" sz="1400" dirty="0">
                <a:latin typeface="Inconsolata" panose="020B0609030003000000" pitchFamily="49" charset="0"/>
              </a:rPr>
              <a:t> (next-&gt;size &lt; 0) {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// next is free, coalesce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  header-&gt;size -= </a:t>
            </a:r>
            <a:r>
              <a:rPr lang="en-US" sz="1400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sizeof</a:t>
            </a:r>
            <a:r>
              <a:rPr lang="en-US" sz="1400" dirty="0">
                <a:latin typeface="Inconsolata" panose="020B0609030003000000" pitchFamily="49" charset="0"/>
              </a:rPr>
              <a:t>(</a:t>
            </a:r>
            <a:r>
              <a:rPr lang="en-US" sz="1400" dirty="0" err="1">
                <a:latin typeface="Inconsolata" panose="020B0609030003000000" pitchFamily="49" charset="0"/>
              </a:rPr>
              <a:t>AllocNode</a:t>
            </a:r>
            <a:r>
              <a:rPr lang="en-US" sz="1400" dirty="0">
                <a:latin typeface="Inconsolata" panose="020B0609030003000000" pitchFamily="49" charset="0"/>
              </a:rPr>
              <a:t>) + -next-&gt;size;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    header-&gt;next = next-&gt;next;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    }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dirty="0">
                <a:latin typeface="Inconsolata" panose="020B0609030003000000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130202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 descr="Wide upward diagonal">
            <a:extLst>
              <a:ext uri="{FF2B5EF4-FFF2-40B4-BE49-F238E27FC236}">
                <a16:creationId xmlns:a16="http://schemas.microsoft.com/office/drawing/2014/main" id="{018AF28D-19B1-4070-9B30-FEE3D4203F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575" y="2495550"/>
            <a:ext cx="8345803" cy="2188670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kern="12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E300AB-CEB0-49DA-A900-E904F7E64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</a:t>
            </a:r>
            <a:r>
              <a:rPr lang="en-US" dirty="0">
                <a:latin typeface="Inconsolata" panose="020B0609030003000000" pitchFamily="49" charset="0"/>
              </a:rPr>
              <a:t> free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6A08B-CDBA-4F38-88CF-69D8D18C3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540" y="904878"/>
            <a:ext cx="8753636" cy="1543047"/>
          </a:xfrm>
        </p:spPr>
        <p:txBody>
          <a:bodyPr/>
          <a:lstStyle/>
          <a:p>
            <a:r>
              <a:rPr lang="en-US" dirty="0"/>
              <a:t>Freeing the middle block will coalesce twice: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6DDC92-4386-4FBA-83DF-4E537066C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23A37-01CD-414B-B0E6-1D88EC77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6" name="Rectangle 2" descr="Wide upward diagonal">
            <a:extLst>
              <a:ext uri="{FF2B5EF4-FFF2-40B4-BE49-F238E27FC236}">
                <a16:creationId xmlns:a16="http://schemas.microsoft.com/office/drawing/2014/main" id="{4588E48F-1CE4-4599-B560-B7BCBA17BC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7694" y="2495550"/>
            <a:ext cx="4337683" cy="2188670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99FA33-9B3F-4035-8E26-B0A9722C36DB}"/>
              </a:ext>
            </a:extLst>
          </p:cNvPr>
          <p:cNvSpPr/>
          <p:nvPr/>
        </p:nvSpPr>
        <p:spPr>
          <a:xfrm>
            <a:off x="1724025" y="2495550"/>
            <a:ext cx="257175" cy="2188670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252181-4E4D-4433-A1AF-F742F918033A}"/>
              </a:ext>
            </a:extLst>
          </p:cNvPr>
          <p:cNvSpPr/>
          <p:nvPr/>
        </p:nvSpPr>
        <p:spPr>
          <a:xfrm>
            <a:off x="409575" y="2495550"/>
            <a:ext cx="1314450" cy="2188670"/>
          </a:xfrm>
          <a:prstGeom prst="rect">
            <a:avLst/>
          </a:prstGeom>
          <a:solidFill>
            <a:srgbClr val="A9D18E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BD6BCE-8B4E-4F14-A278-9F931C788BB5}"/>
              </a:ext>
            </a:extLst>
          </p:cNvPr>
          <p:cNvSpPr/>
          <p:nvPr/>
        </p:nvSpPr>
        <p:spPr>
          <a:xfrm>
            <a:off x="4160520" y="2495550"/>
            <a:ext cx="257175" cy="2188670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F6B329-9A38-4B59-9B38-00D386264FE8}"/>
              </a:ext>
            </a:extLst>
          </p:cNvPr>
          <p:cNvSpPr/>
          <p:nvPr/>
        </p:nvSpPr>
        <p:spPr>
          <a:xfrm>
            <a:off x="2847976" y="2495550"/>
            <a:ext cx="1314450" cy="2188670"/>
          </a:xfrm>
          <a:prstGeom prst="rect">
            <a:avLst/>
          </a:prstGeom>
          <a:solidFill>
            <a:srgbClr val="A9D18E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372515F-1F96-446A-9B0B-4A0CC071995C}"/>
              </a:ext>
            </a:extLst>
          </p:cNvPr>
          <p:cNvSpPr/>
          <p:nvPr/>
        </p:nvSpPr>
        <p:spPr>
          <a:xfrm>
            <a:off x="580755" y="2272936"/>
            <a:ext cx="1211308" cy="214995"/>
          </a:xfrm>
          <a:custGeom>
            <a:avLst/>
            <a:gdLst>
              <a:gd name="connsiteX0" fmla="*/ 0 w 285750"/>
              <a:gd name="connsiteY0" fmla="*/ 381005 h 381005"/>
              <a:gd name="connsiteX1" fmla="*/ 190500 w 285750"/>
              <a:gd name="connsiteY1" fmla="*/ 5 h 381005"/>
              <a:gd name="connsiteX2" fmla="*/ 285750 w 285750"/>
              <a:gd name="connsiteY2" fmla="*/ 371480 h 381005"/>
              <a:gd name="connsiteX0" fmla="*/ 0 w 1704975"/>
              <a:gd name="connsiteY0" fmla="*/ 381000 h 381000"/>
              <a:gd name="connsiteX1" fmla="*/ 190500 w 1704975"/>
              <a:gd name="connsiteY1" fmla="*/ 0 h 381000"/>
              <a:gd name="connsiteX2" fmla="*/ 1704975 w 1704975"/>
              <a:gd name="connsiteY2" fmla="*/ 381000 h 381000"/>
              <a:gd name="connsiteX0" fmla="*/ 0 w 1495425"/>
              <a:gd name="connsiteY0" fmla="*/ 381163 h 381163"/>
              <a:gd name="connsiteX1" fmla="*/ 190500 w 1495425"/>
              <a:gd name="connsiteY1" fmla="*/ 163 h 381163"/>
              <a:gd name="connsiteX2" fmla="*/ 1495425 w 1495425"/>
              <a:gd name="connsiteY2" fmla="*/ 333538 h 381163"/>
              <a:gd name="connsiteX0" fmla="*/ 0 w 1495425"/>
              <a:gd name="connsiteY0" fmla="*/ 247952 h 247952"/>
              <a:gd name="connsiteX1" fmla="*/ 190500 w 1495425"/>
              <a:gd name="connsiteY1" fmla="*/ 302 h 247952"/>
              <a:gd name="connsiteX2" fmla="*/ 1495425 w 1495425"/>
              <a:gd name="connsiteY2" fmla="*/ 200327 h 247952"/>
              <a:gd name="connsiteX0" fmla="*/ 0 w 1495425"/>
              <a:gd name="connsiteY0" fmla="*/ 219444 h 219444"/>
              <a:gd name="connsiteX1" fmla="*/ 371475 w 1495425"/>
              <a:gd name="connsiteY1" fmla="*/ 369 h 219444"/>
              <a:gd name="connsiteX2" fmla="*/ 1495425 w 1495425"/>
              <a:gd name="connsiteY2" fmla="*/ 171819 h 219444"/>
              <a:gd name="connsiteX0" fmla="*/ 0 w 1495425"/>
              <a:gd name="connsiteY0" fmla="*/ 225219 h 225219"/>
              <a:gd name="connsiteX1" fmla="*/ 371475 w 1495425"/>
              <a:gd name="connsiteY1" fmla="*/ 6144 h 225219"/>
              <a:gd name="connsiteX2" fmla="*/ 1495425 w 1495425"/>
              <a:gd name="connsiteY2" fmla="*/ 177594 h 225219"/>
              <a:gd name="connsiteX0" fmla="*/ 0 w 2447925"/>
              <a:gd name="connsiteY0" fmla="*/ 217048 h 217048"/>
              <a:gd name="connsiteX1" fmla="*/ 1323975 w 2447925"/>
              <a:gd name="connsiteY1" fmla="*/ 5593 h 217048"/>
              <a:gd name="connsiteX2" fmla="*/ 2447925 w 2447925"/>
              <a:gd name="connsiteY2" fmla="*/ 177043 h 217048"/>
              <a:gd name="connsiteX0" fmla="*/ 0 w 2447925"/>
              <a:gd name="connsiteY0" fmla="*/ 217048 h 217048"/>
              <a:gd name="connsiteX1" fmla="*/ 508635 w 2447925"/>
              <a:gd name="connsiteY1" fmla="*/ 5593 h 217048"/>
              <a:gd name="connsiteX2" fmla="*/ 2447925 w 2447925"/>
              <a:gd name="connsiteY2" fmla="*/ 177043 h 217048"/>
              <a:gd name="connsiteX0" fmla="*/ 0 w 1307102"/>
              <a:gd name="connsiteY0" fmla="*/ 217048 h 217048"/>
              <a:gd name="connsiteX1" fmla="*/ 508635 w 1307102"/>
              <a:gd name="connsiteY1" fmla="*/ 5593 h 217048"/>
              <a:gd name="connsiteX2" fmla="*/ 1307102 w 1307102"/>
              <a:gd name="connsiteY2" fmla="*/ 177043 h 217048"/>
              <a:gd name="connsiteX0" fmla="*/ 0 w 1211308"/>
              <a:gd name="connsiteY0" fmla="*/ 214995 h 214995"/>
              <a:gd name="connsiteX1" fmla="*/ 508635 w 1211308"/>
              <a:gd name="connsiteY1" fmla="*/ 3540 h 214995"/>
              <a:gd name="connsiteX2" fmla="*/ 1211308 w 1211308"/>
              <a:gd name="connsiteY2" fmla="*/ 183699 h 21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1308" h="214995">
                <a:moveTo>
                  <a:pt x="0" y="214995"/>
                </a:moveTo>
                <a:cubicBezTo>
                  <a:pt x="71437" y="25288"/>
                  <a:pt x="306750" y="8756"/>
                  <a:pt x="508635" y="3540"/>
                </a:cubicBezTo>
                <a:cubicBezTo>
                  <a:pt x="710520" y="-1676"/>
                  <a:pt x="1182733" y="-25851"/>
                  <a:pt x="1211308" y="183699"/>
                </a:cubicBezTo>
              </a:path>
            </a:pathLst>
          </a:custGeom>
          <a:noFill/>
          <a:ln w="2857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46E2803-BAC8-4E61-8D86-A732655083BF}"/>
              </a:ext>
            </a:extLst>
          </p:cNvPr>
          <p:cNvSpPr/>
          <p:nvPr/>
        </p:nvSpPr>
        <p:spPr>
          <a:xfrm>
            <a:off x="411479" y="2495550"/>
            <a:ext cx="257175" cy="2188670"/>
          </a:xfrm>
          <a:prstGeom prst="rect">
            <a:avLst/>
          </a:prstGeom>
          <a:solidFill>
            <a:srgbClr val="A9D18E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7B5D268-87A2-428A-A73A-F50339C0F94D}"/>
              </a:ext>
            </a:extLst>
          </p:cNvPr>
          <p:cNvSpPr/>
          <p:nvPr/>
        </p:nvSpPr>
        <p:spPr>
          <a:xfrm>
            <a:off x="2847975" y="2495550"/>
            <a:ext cx="257175" cy="2188670"/>
          </a:xfrm>
          <a:prstGeom prst="rect">
            <a:avLst/>
          </a:prstGeom>
          <a:solidFill>
            <a:srgbClr val="A9D18E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35B7B87-22AA-45D7-8C07-A3DEC6F8C5B0}"/>
              </a:ext>
            </a:extLst>
          </p:cNvPr>
          <p:cNvCxnSpPr>
            <a:cxnSpLocks/>
          </p:cNvCxnSpPr>
          <p:nvPr/>
        </p:nvCxnSpPr>
        <p:spPr>
          <a:xfrm rot="2472984" flipH="1">
            <a:off x="578108" y="4865490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272DEFD-FCBB-4077-9046-5236C5DE42FA}"/>
              </a:ext>
            </a:extLst>
          </p:cNvPr>
          <p:cNvSpPr txBox="1"/>
          <p:nvPr/>
        </p:nvSpPr>
        <p:spPr>
          <a:xfrm>
            <a:off x="-304194" y="4896534"/>
            <a:ext cx="2028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AllocNode</a:t>
            </a:r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*</a:t>
            </a:r>
          </a:p>
          <a:p>
            <a:pPr algn="ctr"/>
            <a:r>
              <a:rPr lang="en-US" dirty="0" err="1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allocList</a:t>
            </a:r>
            <a:endParaRPr lang="en-US" dirty="0"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1818B819-3B13-4460-AFDF-6ADB57876DCB}"/>
              </a:ext>
            </a:extLst>
          </p:cNvPr>
          <p:cNvSpPr/>
          <p:nvPr/>
        </p:nvSpPr>
        <p:spPr>
          <a:xfrm>
            <a:off x="1889863" y="2270883"/>
            <a:ext cx="1063262" cy="217048"/>
          </a:xfrm>
          <a:custGeom>
            <a:avLst/>
            <a:gdLst>
              <a:gd name="connsiteX0" fmla="*/ 0 w 285750"/>
              <a:gd name="connsiteY0" fmla="*/ 381005 h 381005"/>
              <a:gd name="connsiteX1" fmla="*/ 190500 w 285750"/>
              <a:gd name="connsiteY1" fmla="*/ 5 h 381005"/>
              <a:gd name="connsiteX2" fmla="*/ 285750 w 285750"/>
              <a:gd name="connsiteY2" fmla="*/ 371480 h 381005"/>
              <a:gd name="connsiteX0" fmla="*/ 0 w 1704975"/>
              <a:gd name="connsiteY0" fmla="*/ 381000 h 381000"/>
              <a:gd name="connsiteX1" fmla="*/ 190500 w 1704975"/>
              <a:gd name="connsiteY1" fmla="*/ 0 h 381000"/>
              <a:gd name="connsiteX2" fmla="*/ 1704975 w 1704975"/>
              <a:gd name="connsiteY2" fmla="*/ 381000 h 381000"/>
              <a:gd name="connsiteX0" fmla="*/ 0 w 1495425"/>
              <a:gd name="connsiteY0" fmla="*/ 381163 h 381163"/>
              <a:gd name="connsiteX1" fmla="*/ 190500 w 1495425"/>
              <a:gd name="connsiteY1" fmla="*/ 163 h 381163"/>
              <a:gd name="connsiteX2" fmla="*/ 1495425 w 1495425"/>
              <a:gd name="connsiteY2" fmla="*/ 333538 h 381163"/>
              <a:gd name="connsiteX0" fmla="*/ 0 w 1495425"/>
              <a:gd name="connsiteY0" fmla="*/ 247952 h 247952"/>
              <a:gd name="connsiteX1" fmla="*/ 190500 w 1495425"/>
              <a:gd name="connsiteY1" fmla="*/ 302 h 247952"/>
              <a:gd name="connsiteX2" fmla="*/ 1495425 w 1495425"/>
              <a:gd name="connsiteY2" fmla="*/ 200327 h 247952"/>
              <a:gd name="connsiteX0" fmla="*/ 0 w 1495425"/>
              <a:gd name="connsiteY0" fmla="*/ 219444 h 219444"/>
              <a:gd name="connsiteX1" fmla="*/ 371475 w 1495425"/>
              <a:gd name="connsiteY1" fmla="*/ 369 h 219444"/>
              <a:gd name="connsiteX2" fmla="*/ 1495425 w 1495425"/>
              <a:gd name="connsiteY2" fmla="*/ 171819 h 219444"/>
              <a:gd name="connsiteX0" fmla="*/ 0 w 1495425"/>
              <a:gd name="connsiteY0" fmla="*/ 225219 h 225219"/>
              <a:gd name="connsiteX1" fmla="*/ 371475 w 1495425"/>
              <a:gd name="connsiteY1" fmla="*/ 6144 h 225219"/>
              <a:gd name="connsiteX2" fmla="*/ 1495425 w 1495425"/>
              <a:gd name="connsiteY2" fmla="*/ 177594 h 225219"/>
              <a:gd name="connsiteX0" fmla="*/ 0 w 2447925"/>
              <a:gd name="connsiteY0" fmla="*/ 217048 h 217048"/>
              <a:gd name="connsiteX1" fmla="*/ 1323975 w 2447925"/>
              <a:gd name="connsiteY1" fmla="*/ 5593 h 217048"/>
              <a:gd name="connsiteX2" fmla="*/ 2447925 w 2447925"/>
              <a:gd name="connsiteY2" fmla="*/ 177043 h 217048"/>
              <a:gd name="connsiteX0" fmla="*/ 0 w 2447925"/>
              <a:gd name="connsiteY0" fmla="*/ 217048 h 217048"/>
              <a:gd name="connsiteX1" fmla="*/ 508635 w 2447925"/>
              <a:gd name="connsiteY1" fmla="*/ 5593 h 217048"/>
              <a:gd name="connsiteX2" fmla="*/ 2447925 w 2447925"/>
              <a:gd name="connsiteY2" fmla="*/ 177043 h 217048"/>
              <a:gd name="connsiteX0" fmla="*/ 0 w 1307102"/>
              <a:gd name="connsiteY0" fmla="*/ 217048 h 217048"/>
              <a:gd name="connsiteX1" fmla="*/ 508635 w 1307102"/>
              <a:gd name="connsiteY1" fmla="*/ 5593 h 217048"/>
              <a:gd name="connsiteX2" fmla="*/ 1307102 w 1307102"/>
              <a:gd name="connsiteY2" fmla="*/ 177043 h 217048"/>
              <a:gd name="connsiteX0" fmla="*/ 0 w 1063262"/>
              <a:gd name="connsiteY0" fmla="*/ 217048 h 217048"/>
              <a:gd name="connsiteX1" fmla="*/ 508635 w 1063262"/>
              <a:gd name="connsiteY1" fmla="*/ 5593 h 217048"/>
              <a:gd name="connsiteX2" fmla="*/ 1063262 w 1063262"/>
              <a:gd name="connsiteY2" fmla="*/ 177043 h 21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63262" h="217048">
                <a:moveTo>
                  <a:pt x="0" y="217048"/>
                </a:moveTo>
                <a:cubicBezTo>
                  <a:pt x="71437" y="27341"/>
                  <a:pt x="331425" y="12261"/>
                  <a:pt x="508635" y="5593"/>
                </a:cubicBezTo>
                <a:cubicBezTo>
                  <a:pt x="685845" y="-1075"/>
                  <a:pt x="1034687" y="-32507"/>
                  <a:pt x="1063262" y="177043"/>
                </a:cubicBezTo>
              </a:path>
            </a:pathLst>
          </a:custGeom>
          <a:noFill/>
          <a:ln w="28575">
            <a:solidFill>
              <a:srgbClr val="880096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7F2C5B7F-B0E0-4FBF-B633-038AF15D432A}"/>
              </a:ext>
            </a:extLst>
          </p:cNvPr>
          <p:cNvSpPr/>
          <p:nvPr/>
        </p:nvSpPr>
        <p:spPr>
          <a:xfrm>
            <a:off x="3024798" y="2272936"/>
            <a:ext cx="1211308" cy="214995"/>
          </a:xfrm>
          <a:custGeom>
            <a:avLst/>
            <a:gdLst>
              <a:gd name="connsiteX0" fmla="*/ 0 w 285750"/>
              <a:gd name="connsiteY0" fmla="*/ 381005 h 381005"/>
              <a:gd name="connsiteX1" fmla="*/ 190500 w 285750"/>
              <a:gd name="connsiteY1" fmla="*/ 5 h 381005"/>
              <a:gd name="connsiteX2" fmla="*/ 285750 w 285750"/>
              <a:gd name="connsiteY2" fmla="*/ 371480 h 381005"/>
              <a:gd name="connsiteX0" fmla="*/ 0 w 1704975"/>
              <a:gd name="connsiteY0" fmla="*/ 381000 h 381000"/>
              <a:gd name="connsiteX1" fmla="*/ 190500 w 1704975"/>
              <a:gd name="connsiteY1" fmla="*/ 0 h 381000"/>
              <a:gd name="connsiteX2" fmla="*/ 1704975 w 1704975"/>
              <a:gd name="connsiteY2" fmla="*/ 381000 h 381000"/>
              <a:gd name="connsiteX0" fmla="*/ 0 w 1495425"/>
              <a:gd name="connsiteY0" fmla="*/ 381163 h 381163"/>
              <a:gd name="connsiteX1" fmla="*/ 190500 w 1495425"/>
              <a:gd name="connsiteY1" fmla="*/ 163 h 381163"/>
              <a:gd name="connsiteX2" fmla="*/ 1495425 w 1495425"/>
              <a:gd name="connsiteY2" fmla="*/ 333538 h 381163"/>
              <a:gd name="connsiteX0" fmla="*/ 0 w 1495425"/>
              <a:gd name="connsiteY0" fmla="*/ 247952 h 247952"/>
              <a:gd name="connsiteX1" fmla="*/ 190500 w 1495425"/>
              <a:gd name="connsiteY1" fmla="*/ 302 h 247952"/>
              <a:gd name="connsiteX2" fmla="*/ 1495425 w 1495425"/>
              <a:gd name="connsiteY2" fmla="*/ 200327 h 247952"/>
              <a:gd name="connsiteX0" fmla="*/ 0 w 1495425"/>
              <a:gd name="connsiteY0" fmla="*/ 219444 h 219444"/>
              <a:gd name="connsiteX1" fmla="*/ 371475 w 1495425"/>
              <a:gd name="connsiteY1" fmla="*/ 369 h 219444"/>
              <a:gd name="connsiteX2" fmla="*/ 1495425 w 1495425"/>
              <a:gd name="connsiteY2" fmla="*/ 171819 h 219444"/>
              <a:gd name="connsiteX0" fmla="*/ 0 w 1495425"/>
              <a:gd name="connsiteY0" fmla="*/ 225219 h 225219"/>
              <a:gd name="connsiteX1" fmla="*/ 371475 w 1495425"/>
              <a:gd name="connsiteY1" fmla="*/ 6144 h 225219"/>
              <a:gd name="connsiteX2" fmla="*/ 1495425 w 1495425"/>
              <a:gd name="connsiteY2" fmla="*/ 177594 h 225219"/>
              <a:gd name="connsiteX0" fmla="*/ 0 w 2447925"/>
              <a:gd name="connsiteY0" fmla="*/ 217048 h 217048"/>
              <a:gd name="connsiteX1" fmla="*/ 1323975 w 2447925"/>
              <a:gd name="connsiteY1" fmla="*/ 5593 h 217048"/>
              <a:gd name="connsiteX2" fmla="*/ 2447925 w 2447925"/>
              <a:gd name="connsiteY2" fmla="*/ 177043 h 217048"/>
              <a:gd name="connsiteX0" fmla="*/ 0 w 2447925"/>
              <a:gd name="connsiteY0" fmla="*/ 217048 h 217048"/>
              <a:gd name="connsiteX1" fmla="*/ 508635 w 2447925"/>
              <a:gd name="connsiteY1" fmla="*/ 5593 h 217048"/>
              <a:gd name="connsiteX2" fmla="*/ 2447925 w 2447925"/>
              <a:gd name="connsiteY2" fmla="*/ 177043 h 217048"/>
              <a:gd name="connsiteX0" fmla="*/ 0 w 1307102"/>
              <a:gd name="connsiteY0" fmla="*/ 217048 h 217048"/>
              <a:gd name="connsiteX1" fmla="*/ 508635 w 1307102"/>
              <a:gd name="connsiteY1" fmla="*/ 5593 h 217048"/>
              <a:gd name="connsiteX2" fmla="*/ 1307102 w 1307102"/>
              <a:gd name="connsiteY2" fmla="*/ 177043 h 217048"/>
              <a:gd name="connsiteX0" fmla="*/ 0 w 1211308"/>
              <a:gd name="connsiteY0" fmla="*/ 214995 h 214995"/>
              <a:gd name="connsiteX1" fmla="*/ 508635 w 1211308"/>
              <a:gd name="connsiteY1" fmla="*/ 3540 h 214995"/>
              <a:gd name="connsiteX2" fmla="*/ 1211308 w 1211308"/>
              <a:gd name="connsiteY2" fmla="*/ 183699 h 21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1308" h="214995">
                <a:moveTo>
                  <a:pt x="0" y="214995"/>
                </a:moveTo>
                <a:cubicBezTo>
                  <a:pt x="71437" y="25288"/>
                  <a:pt x="306750" y="8756"/>
                  <a:pt x="508635" y="3540"/>
                </a:cubicBezTo>
                <a:cubicBezTo>
                  <a:pt x="710520" y="-1676"/>
                  <a:pt x="1182733" y="-25851"/>
                  <a:pt x="1211308" y="183699"/>
                </a:cubicBezTo>
              </a:path>
            </a:pathLst>
          </a:custGeom>
          <a:noFill/>
          <a:ln w="2857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BB2BBBF-4876-4088-A69F-CB6B2B2B0A9A}"/>
              </a:ext>
            </a:extLst>
          </p:cNvPr>
          <p:cNvCxnSpPr>
            <a:cxnSpLocks/>
          </p:cNvCxnSpPr>
          <p:nvPr/>
        </p:nvCxnSpPr>
        <p:spPr>
          <a:xfrm rot="2472984" flipH="1">
            <a:off x="3168536" y="4865490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0DF8978-7447-4C3F-A386-9899B172AA7D}"/>
              </a:ext>
            </a:extLst>
          </p:cNvPr>
          <p:cNvSpPr txBox="1"/>
          <p:nvPr/>
        </p:nvSpPr>
        <p:spPr>
          <a:xfrm>
            <a:off x="2621993" y="4896534"/>
            <a:ext cx="2028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free(node)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A27A207-A479-4807-8BAE-70A5CD8DC8F2}"/>
              </a:ext>
            </a:extLst>
          </p:cNvPr>
          <p:cNvCxnSpPr>
            <a:cxnSpLocks/>
          </p:cNvCxnSpPr>
          <p:nvPr/>
        </p:nvCxnSpPr>
        <p:spPr>
          <a:xfrm rot="2472984" flipH="1">
            <a:off x="4382972" y="4865490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37E0FC6-B561-4122-8425-D029609ACF57}"/>
              </a:ext>
            </a:extLst>
          </p:cNvPr>
          <p:cNvSpPr txBox="1"/>
          <p:nvPr/>
        </p:nvSpPr>
        <p:spPr>
          <a:xfrm>
            <a:off x="4130224" y="4896534"/>
            <a:ext cx="2028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node-&gt;next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314E47D-AB61-4EFA-BA39-42383D6B09F1}"/>
              </a:ext>
            </a:extLst>
          </p:cNvPr>
          <p:cNvCxnSpPr>
            <a:cxnSpLocks/>
          </p:cNvCxnSpPr>
          <p:nvPr/>
        </p:nvCxnSpPr>
        <p:spPr>
          <a:xfrm rot="2472984" flipH="1">
            <a:off x="1854217" y="4865490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792B064-2E79-4EEB-82CE-63FD58A3C032}"/>
              </a:ext>
            </a:extLst>
          </p:cNvPr>
          <p:cNvSpPr txBox="1"/>
          <p:nvPr/>
        </p:nvSpPr>
        <p:spPr>
          <a:xfrm>
            <a:off x="1076931" y="4896534"/>
            <a:ext cx="2028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node-&gt;</a:t>
            </a:r>
            <a:r>
              <a:rPr lang="en-US" dirty="0" err="1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prev</a:t>
            </a:r>
            <a:endParaRPr lang="en-US" dirty="0">
              <a:latin typeface="Inconsolata" panose="020B0609030003000000" pitchFamily="49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2801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2D2D-9813-4C23-B8E9-E14BF29D9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8643B-7689-40FB-B386-A4957BF67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19" y="967740"/>
            <a:ext cx="8528957" cy="4179729"/>
          </a:xfrm>
        </p:spPr>
        <p:txBody>
          <a:bodyPr/>
          <a:lstStyle/>
          <a:p>
            <a:r>
              <a:rPr lang="en-US" dirty="0"/>
              <a:t>You don’t need to keep the used blocks in the list.</a:t>
            </a:r>
          </a:p>
          <a:p>
            <a:pPr lvl="1"/>
            <a:r>
              <a:rPr lang="en-US" dirty="0"/>
              <a:t>More complex to understand but removes implementation complexity.</a:t>
            </a:r>
          </a:p>
          <a:p>
            <a:pPr lvl="1"/>
            <a:endParaRPr lang="en-US" dirty="0"/>
          </a:p>
          <a:p>
            <a:r>
              <a:rPr lang="en-US" dirty="0"/>
              <a:t>The idea is to only keep track of necessary metadata.</a:t>
            </a:r>
          </a:p>
          <a:p>
            <a:pPr lvl="1"/>
            <a:r>
              <a:rPr lang="en-US" dirty="0"/>
              <a:t>You only coalesce when free blocks are adjacent.</a:t>
            </a:r>
          </a:p>
          <a:p>
            <a:pPr lvl="1"/>
            <a:r>
              <a:rPr lang="en-US" dirty="0"/>
              <a:t>With a list of only free blocks, you can easily tell when that condition is met…</a:t>
            </a:r>
          </a:p>
          <a:p>
            <a:pPr lvl="2"/>
            <a:r>
              <a:rPr lang="en-US" dirty="0"/>
              <a:t>just see if</a:t>
            </a:r>
            <a:r>
              <a:rPr lang="en-US" dirty="0">
                <a:latin typeface="Inconsolata" panose="020B0609030003000000" pitchFamily="49" charset="0"/>
              </a:rPr>
              <a:t> node-&gt;next </a:t>
            </a:r>
            <a:r>
              <a:rPr lang="en-US" dirty="0"/>
              <a:t>is the same address as</a:t>
            </a:r>
            <a:r>
              <a:rPr lang="en-US" dirty="0">
                <a:latin typeface="Inconsolata" panose="020B0609030003000000" pitchFamily="49" charset="0"/>
              </a:rPr>
              <a:t> (char*)(node + 1) + node-&gt;size</a:t>
            </a:r>
          </a:p>
          <a:p>
            <a:pPr lvl="1"/>
            <a:endParaRPr lang="en-US" dirty="0"/>
          </a:p>
          <a:p>
            <a:r>
              <a:rPr lang="en-US" dirty="0"/>
              <a:t>The only other concern is getting from a used block you want to free to its neighboring free block.</a:t>
            </a:r>
          </a:p>
          <a:p>
            <a:pPr lvl="1"/>
            <a:endParaRPr lang="en-US" dirty="0">
              <a:latin typeface="Inconsolata" panose="020B0609030003000000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D59B39-C144-4869-9B41-F5139BE25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A4DCE3-7146-4068-8385-54E923054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307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CB376A32-FCCD-427A-8AEF-8781C2A34BC6}"/>
              </a:ext>
            </a:extLst>
          </p:cNvPr>
          <p:cNvSpPr/>
          <p:nvPr/>
        </p:nvSpPr>
        <p:spPr>
          <a:xfrm>
            <a:off x="6429168" y="3639052"/>
            <a:ext cx="2438400" cy="5088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Reallocating our thoughts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5280196" cy="4488180"/>
          </a:xfrm>
        </p:spPr>
        <p:txBody>
          <a:bodyPr>
            <a:normAutofit/>
          </a:bodyPr>
          <a:lstStyle/>
          <a:p>
            <a:r>
              <a:rPr lang="en-US" dirty="0"/>
              <a:t>We have looked at</a:t>
            </a:r>
            <a:r>
              <a:rPr lang="en-US" dirty="0">
                <a:latin typeface="Inconsolata" panose="020B0609030003000000" pitchFamily="49" charset="0"/>
              </a:rPr>
              <a:t> malloc </a:t>
            </a:r>
            <a:r>
              <a:rPr lang="en-US" dirty="0"/>
              <a:t>and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 err="1">
                <a:latin typeface="Inconsolata" panose="020B0609030003000000" pitchFamily="49" charset="0"/>
              </a:rPr>
              <a:t>calloc</a:t>
            </a:r>
            <a:r>
              <a:rPr lang="en-US" dirty="0"/>
              <a:t>.</a:t>
            </a:r>
            <a:endParaRPr lang="en-US" dirty="0">
              <a:latin typeface="Inconsolata" panose="020B0609030003000000" pitchFamily="49" charset="0"/>
            </a:endParaRPr>
          </a:p>
          <a:p>
            <a:endParaRPr lang="en-US" dirty="0"/>
          </a:p>
          <a:p>
            <a:r>
              <a:rPr lang="en-US" dirty="0"/>
              <a:t>They stake out space in the heap and return an address.</a:t>
            </a:r>
          </a:p>
          <a:p>
            <a:endParaRPr lang="en-US" dirty="0"/>
          </a:p>
          <a:p>
            <a:r>
              <a:rPr lang="en-US" dirty="0"/>
              <a:t>Right now, we live in a nice ideal world.</a:t>
            </a:r>
          </a:p>
          <a:p>
            <a:pPr lvl="1"/>
            <a:r>
              <a:rPr lang="en-US" dirty="0"/>
              <a:t>No other programs are running.</a:t>
            </a:r>
          </a:p>
          <a:p>
            <a:pPr lvl="1"/>
            <a:r>
              <a:rPr lang="en-US" dirty="0"/>
              <a:t>We have access to all of the memory.</a:t>
            </a:r>
          </a:p>
          <a:p>
            <a:pPr lvl="2"/>
            <a:r>
              <a:rPr lang="en-US" dirty="0" err="1"/>
              <a:t>Muhahahaha</a:t>
            </a:r>
            <a:r>
              <a:rPr lang="en-US" dirty="0"/>
              <a:t>!!</a:t>
            </a:r>
          </a:p>
          <a:p>
            <a:pPr lvl="2"/>
            <a:endParaRPr lang="en-US" dirty="0"/>
          </a:p>
          <a:p>
            <a:r>
              <a:rPr lang="en-US" dirty="0"/>
              <a:t>The OS is lying to our program.</a:t>
            </a:r>
          </a:p>
          <a:p>
            <a:pPr lvl="1"/>
            <a:r>
              <a:rPr lang="en-US" dirty="0"/>
              <a:t>This memory is… virtual... reality.</a:t>
            </a:r>
          </a:p>
          <a:p>
            <a:pPr lvl="1"/>
            <a:r>
              <a:rPr lang="en-US" dirty="0"/>
              <a:t>We will investigate this lie later in the course.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0760F9-2614-470F-BBE6-94C7A326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2270820"/>
            <a:ext cx="2438400" cy="1371600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8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currently unused but </a:t>
            </a:r>
          </a:p>
          <a:p>
            <a:pPr algn="ctr">
              <a:buClrTx/>
              <a:defRPr/>
            </a:pPr>
            <a:r>
              <a:rPr lang="en-US" sz="18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1861244"/>
            <a:ext cx="2438400" cy="41225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9E8701-A5B0-4AC0-80C2-A47A5D780832}"/>
              </a:ext>
            </a:extLst>
          </p:cNvPr>
          <p:cNvSpPr/>
          <p:nvPr/>
        </p:nvSpPr>
        <p:spPr>
          <a:xfrm>
            <a:off x="6426377" y="1870770"/>
            <a:ext cx="2438400" cy="41225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3642422"/>
            <a:ext cx="2438400" cy="5088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1870770"/>
            <a:ext cx="2438400" cy="3429001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671121"/>
            <a:ext cx="2438400" cy="62865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156771"/>
            <a:ext cx="2438400" cy="51435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364242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22659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 Box 10">
            <a:extLst>
              <a:ext uri="{FF2B5EF4-FFF2-40B4-BE49-F238E27FC236}">
                <a16:creationId xmlns:a16="http://schemas.microsoft.com/office/drawing/2014/main" id="{7E2901A6-5635-4C69-9A8F-3C6B41613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2905" y="4739222"/>
            <a:ext cx="84189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</a:t>
            </a:r>
          </a:p>
        </p:txBody>
      </p:sp>
      <p:sp>
        <p:nvSpPr>
          <p:cNvPr id="28" name="Text Box 11">
            <a:extLst>
              <a:ext uri="{FF2B5EF4-FFF2-40B4-BE49-F238E27FC236}">
                <a16:creationId xmlns:a16="http://schemas.microsoft.com/office/drawing/2014/main" id="{8CCE447B-7EE4-4B91-9798-D6D1F8337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4989" y="4166296"/>
            <a:ext cx="157927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static data</a:t>
            </a: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365194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187077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3" name="Text Box 17">
            <a:extLst>
              <a:ext uri="{FF2B5EF4-FFF2-40B4-BE49-F238E27FC236}">
                <a16:creationId xmlns:a16="http://schemas.microsoft.com/office/drawing/2014/main" id="{9513B1D2-5657-4485-BDCF-C311A5DA5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0551" y="14751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0xFFFFFFFF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34" name="Text Box 18">
            <a:extLst>
              <a:ext uri="{FF2B5EF4-FFF2-40B4-BE49-F238E27FC236}">
                <a16:creationId xmlns:a16="http://schemas.microsoft.com/office/drawing/2014/main" id="{AA12DFC9-8039-40F7-8A36-E58A415525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AAF7DD-066F-4CF7-9D9D-B96A69022376}"/>
              </a:ext>
            </a:extLst>
          </p:cNvPr>
          <p:cNvSpPr txBox="1"/>
          <p:nvPr/>
        </p:nvSpPr>
        <p:spPr>
          <a:xfrm>
            <a:off x="6669800" y="683672"/>
            <a:ext cx="1989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</a:pPr>
            <a:r>
              <a:rPr lang="en-US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Potential</a:t>
            </a: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Layout</a:t>
            </a:r>
          </a:p>
          <a:p>
            <a:pPr algn="ctr">
              <a:buClrTx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(32-bit addresses)</a:t>
            </a:r>
          </a:p>
        </p:txBody>
      </p:sp>
    </p:spTree>
    <p:extLst>
      <p:ext uri="{BB962C8B-B14F-4D97-AF65-F5344CB8AC3E}">
        <p14:creationId xmlns:p14="http://schemas.microsoft.com/office/powerpoint/2010/main" val="356744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1B8F34B-9879-4ED6-8262-C374882F6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of Allocation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E5C3491-9EDE-4827-9E04-6B7AAED5A1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a puzzle without any optimal solution. Welcome to computers!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E04F6-DD25-46AC-9E6D-FDF1D8DDC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B9094-285F-4E64-A4C1-AE1C5A8D6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5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CB376A32-FCCD-427A-8AEF-8781C2A34BC6}"/>
              </a:ext>
            </a:extLst>
          </p:cNvPr>
          <p:cNvSpPr/>
          <p:nvPr/>
        </p:nvSpPr>
        <p:spPr>
          <a:xfrm>
            <a:off x="6429168" y="3639052"/>
            <a:ext cx="2438400" cy="5088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heap of possibilities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5471206" cy="4557078"/>
          </a:xfrm>
        </p:spPr>
        <p:txBody>
          <a:bodyPr>
            <a:normAutofit/>
          </a:bodyPr>
          <a:lstStyle/>
          <a:p>
            <a:r>
              <a:rPr lang="en-US" dirty="0"/>
              <a:t>Stack access often does not deviate much.</a:t>
            </a:r>
          </a:p>
          <a:p>
            <a:pPr lvl="1"/>
            <a:r>
              <a:rPr lang="en-US" dirty="0"/>
              <a:t>We allocate a little bit at a time.</a:t>
            </a:r>
          </a:p>
          <a:p>
            <a:pPr lvl="1"/>
            <a:r>
              <a:rPr lang="en-US" dirty="0"/>
              <a:t>We allocate and free the memory VERY often.</a:t>
            </a:r>
          </a:p>
          <a:p>
            <a:endParaRPr lang="en-US" dirty="0"/>
          </a:p>
          <a:p>
            <a:r>
              <a:rPr lang="en-US" dirty="0"/>
              <a:t>Heap allocations have many access patterns that are possible.</a:t>
            </a:r>
          </a:p>
          <a:p>
            <a:pPr lvl="1"/>
            <a:r>
              <a:rPr lang="en-US" dirty="0"/>
              <a:t>You might allocate a lot at a time and keep it around for a long time. Or a short time.</a:t>
            </a:r>
          </a:p>
          <a:p>
            <a:pPr lvl="1"/>
            <a:r>
              <a:rPr lang="en-US" dirty="0"/>
              <a:t>You might allocate a lot of small things, instead.</a:t>
            </a:r>
          </a:p>
          <a:p>
            <a:pPr lvl="1"/>
            <a:r>
              <a:rPr lang="en-US" dirty="0"/>
              <a:t>Maybe you do a little bit of everything?</a:t>
            </a:r>
          </a:p>
          <a:p>
            <a:pPr lvl="1"/>
            <a:endParaRPr lang="en-US" dirty="0"/>
          </a:p>
          <a:p>
            <a:r>
              <a:rPr lang="en-US" dirty="0"/>
              <a:t>Often, such patterns are not easy to predict.</a:t>
            </a:r>
          </a:p>
          <a:p>
            <a:pPr lvl="1"/>
            <a:r>
              <a:rPr lang="en-US" dirty="0"/>
              <a:t>Do you get a big file as input? A small file?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0760F9-2614-470F-BBE6-94C7A326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2270820"/>
            <a:ext cx="2438400" cy="1371600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8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currently unused but </a:t>
            </a:r>
          </a:p>
          <a:p>
            <a:pPr algn="ctr">
              <a:buClrTx/>
              <a:defRPr/>
            </a:pPr>
            <a:r>
              <a:rPr lang="en-US" sz="18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1861244"/>
            <a:ext cx="2438400" cy="41225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9E8701-A5B0-4AC0-80C2-A47A5D780832}"/>
              </a:ext>
            </a:extLst>
          </p:cNvPr>
          <p:cNvSpPr/>
          <p:nvPr/>
        </p:nvSpPr>
        <p:spPr>
          <a:xfrm>
            <a:off x="6426377" y="1870770"/>
            <a:ext cx="2438400" cy="41225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3642422"/>
            <a:ext cx="2438400" cy="5088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1870770"/>
            <a:ext cx="2438400" cy="3429001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671121"/>
            <a:ext cx="2438400" cy="62865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156771"/>
            <a:ext cx="2438400" cy="51435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364242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22659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 Box 10">
            <a:extLst>
              <a:ext uri="{FF2B5EF4-FFF2-40B4-BE49-F238E27FC236}">
                <a16:creationId xmlns:a16="http://schemas.microsoft.com/office/drawing/2014/main" id="{7E2901A6-5635-4C69-9A8F-3C6B41613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2905" y="4739222"/>
            <a:ext cx="84189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</a:t>
            </a:r>
          </a:p>
        </p:txBody>
      </p:sp>
      <p:sp>
        <p:nvSpPr>
          <p:cNvPr id="28" name="Text Box 11">
            <a:extLst>
              <a:ext uri="{FF2B5EF4-FFF2-40B4-BE49-F238E27FC236}">
                <a16:creationId xmlns:a16="http://schemas.microsoft.com/office/drawing/2014/main" id="{8CCE447B-7EE4-4B91-9798-D6D1F8337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4989" y="4166296"/>
            <a:ext cx="157927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static data</a:t>
            </a: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365194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187077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3" name="Text Box 17">
            <a:extLst>
              <a:ext uri="{FF2B5EF4-FFF2-40B4-BE49-F238E27FC236}">
                <a16:creationId xmlns:a16="http://schemas.microsoft.com/office/drawing/2014/main" id="{9513B1D2-5657-4485-BDCF-C311A5DA5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0551" y="14751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0xFFFFFFFF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34" name="Text Box 18">
            <a:extLst>
              <a:ext uri="{FF2B5EF4-FFF2-40B4-BE49-F238E27FC236}">
                <a16:creationId xmlns:a16="http://schemas.microsoft.com/office/drawing/2014/main" id="{AA12DFC9-8039-40F7-8A36-E58A415525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AAF7DD-066F-4CF7-9D9D-B96A69022376}"/>
              </a:ext>
            </a:extLst>
          </p:cNvPr>
          <p:cNvSpPr txBox="1"/>
          <p:nvPr/>
        </p:nvSpPr>
        <p:spPr>
          <a:xfrm>
            <a:off x="6669800" y="683672"/>
            <a:ext cx="1989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</a:pPr>
            <a:r>
              <a:rPr lang="en-US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Potential</a:t>
            </a: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Layout</a:t>
            </a:r>
          </a:p>
          <a:p>
            <a:pPr algn="ctr">
              <a:buClrTx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(32-bit addresses)</a:t>
            </a:r>
          </a:p>
        </p:txBody>
      </p:sp>
    </p:spTree>
    <p:extLst>
      <p:ext uri="{BB962C8B-B14F-4D97-AF65-F5344CB8AC3E}">
        <p14:creationId xmlns:p14="http://schemas.microsoft.com/office/powerpoint/2010/main" val="1240953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3.33333E-6 L -1.11111E-6 -0.0808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0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2.22222E-6 L -0.00035 -0.0844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422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2.22222E-6 L -1.11111E-6 -0.0438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9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0.00027 L -0.00034 -0.0419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211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3.33333E-6 L -0.00017 0.01083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52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1.11111E-6 L -1.11111E-6 0.01361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21" grpId="0" animBg="1"/>
      <p:bldP spid="37" grpId="0" animBg="1"/>
      <p:bldP spid="18" grpId="0" animBg="1"/>
      <p:bldP spid="25" grpId="0" animBg="1"/>
      <p:bldP spid="26" grpId="0" animBg="1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1154827"/>
            <a:ext cx="2438400" cy="291431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8" name="Rectangle 2" descr="Wide upward diagonal">
            <a:extLst>
              <a:ext uri="{FF2B5EF4-FFF2-40B4-BE49-F238E27FC236}">
                <a16:creationId xmlns:a16="http://schemas.microsoft.com/office/drawing/2014/main" id="{DB9676C2-6B10-4098-B116-0F63A7C7C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3520" y="1169577"/>
            <a:ext cx="2438400" cy="2414056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9" name="Rectangle 2" descr="Wide upward diagonal">
            <a:extLst>
              <a:ext uri="{FF2B5EF4-FFF2-40B4-BE49-F238E27FC236}">
                <a16:creationId xmlns:a16="http://schemas.microsoft.com/office/drawing/2014/main" id="{08B43428-84CD-4BC0-ADFA-48241F30A9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3520" y="1158539"/>
            <a:ext cx="2438400" cy="1922284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heaping helping of good luck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5471206" cy="4557078"/>
          </a:xfrm>
        </p:spPr>
        <p:txBody>
          <a:bodyPr>
            <a:normAutofit/>
          </a:bodyPr>
          <a:lstStyle/>
          <a:p>
            <a:r>
              <a:rPr lang="en-US" dirty="0"/>
              <a:t>Allocations could happen in a nice order.</a:t>
            </a:r>
          </a:p>
          <a:p>
            <a:endParaRPr lang="en-US" dirty="0"/>
          </a:p>
          <a:p>
            <a:r>
              <a:rPr lang="en-US" dirty="0"/>
              <a:t>When something is allocated, it can be allocated after everything else.</a:t>
            </a:r>
          </a:p>
          <a:p>
            <a:endParaRPr lang="en-US" dirty="0"/>
          </a:p>
          <a:p>
            <a:r>
              <a:rPr lang="en-US" dirty="0"/>
              <a:t>When freed, it makes room for new things.</a:t>
            </a:r>
          </a:p>
          <a:p>
            <a:pPr lvl="1"/>
            <a:endParaRPr lang="en-US" dirty="0"/>
          </a:p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IF ONLY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I mean, it’s possible… but like…</a:t>
            </a:r>
          </a:p>
          <a:p>
            <a:pPr lvl="2"/>
            <a:r>
              <a:rPr lang="en-US" dirty="0"/>
              <a:t>the heap and stack are different things for a reason.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0760F9-2614-470F-BBE6-94C7A326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809990"/>
            <a:ext cx="2438400" cy="3375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4065428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76"/>
            <a:ext cx="2438400" cy="450729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913565"/>
            <a:ext cx="2438400" cy="3862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559297"/>
            <a:ext cx="2438400" cy="363227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406914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11610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 Box 10">
            <a:extLst>
              <a:ext uri="{FF2B5EF4-FFF2-40B4-BE49-F238E27FC236}">
                <a16:creationId xmlns:a16="http://schemas.microsoft.com/office/drawing/2014/main" id="{7E2901A6-5635-4C69-9A8F-3C6B41613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4855265"/>
            <a:ext cx="84189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</a:t>
            </a:r>
          </a:p>
        </p:txBody>
      </p:sp>
      <p:sp>
        <p:nvSpPr>
          <p:cNvPr id="28" name="Text Box 11">
            <a:extLst>
              <a:ext uri="{FF2B5EF4-FFF2-40B4-BE49-F238E27FC236}">
                <a16:creationId xmlns:a16="http://schemas.microsoft.com/office/drawing/2014/main" id="{8CCE447B-7EE4-4B91-9798-D6D1F8337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0701" y="4509293"/>
            <a:ext cx="157927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static data</a:t>
            </a: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407866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75825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1" name="Text Box 18">
            <a:extLst>
              <a:ext uri="{FF2B5EF4-FFF2-40B4-BE49-F238E27FC236}">
                <a16:creationId xmlns:a16="http://schemas.microsoft.com/office/drawing/2014/main" id="{4A5A1C8E-13E5-4AA6-B86E-1EFA30C51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8894074-EF5A-4CFF-8E2E-65A199F5D052}"/>
              </a:ext>
            </a:extLst>
          </p:cNvPr>
          <p:cNvSpPr/>
          <p:nvPr/>
        </p:nvSpPr>
        <p:spPr>
          <a:xfrm>
            <a:off x="6421614" y="3577368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F3433F3-37FA-420E-8BDC-15F82ECF62A6}"/>
              </a:ext>
            </a:extLst>
          </p:cNvPr>
          <p:cNvSpPr/>
          <p:nvPr/>
        </p:nvSpPr>
        <p:spPr>
          <a:xfrm>
            <a:off x="6421614" y="3089798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7339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38" grpId="0" animBg="1"/>
      <p:bldP spid="38" grpId="1" animBg="1"/>
      <p:bldP spid="38" grpId="2" animBg="1"/>
      <p:bldP spid="38" grpId="3" animBg="1"/>
      <p:bldP spid="39" grpId="0" animBg="1"/>
      <p:bldP spid="39" grpId="1" animBg="1"/>
      <p:bldP spid="7" grpId="0" uiExpand="1" build="p"/>
      <p:bldP spid="32" grpId="0" animBg="1"/>
      <p:bldP spid="32" grpId="1" animBg="1"/>
      <p:bldP spid="40" grpId="0" animBg="1"/>
      <p:bldP spid="4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2" descr="Wide upward diagonal">
            <a:extLst>
              <a:ext uri="{FF2B5EF4-FFF2-40B4-BE49-F238E27FC236}">
                <a16:creationId xmlns:a16="http://schemas.microsoft.com/office/drawing/2014/main" id="{E851E30D-26BE-492D-A0C6-894192D3FB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1174670"/>
            <a:ext cx="2438400" cy="2908505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kern="12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7" name="Rectangle 2" descr="Wide upward diagonal">
            <a:extLst>
              <a:ext uri="{FF2B5EF4-FFF2-40B4-BE49-F238E27FC236}">
                <a16:creationId xmlns:a16="http://schemas.microsoft.com/office/drawing/2014/main" id="{5B8CE81E-3119-42B9-8C9F-3ACEBD5256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3997" y="1169576"/>
            <a:ext cx="2438400" cy="1516245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102" name="Rectangle 2" descr="Wide upward diagonal">
            <a:extLst>
              <a:ext uri="{FF2B5EF4-FFF2-40B4-BE49-F238E27FC236}">
                <a16:creationId xmlns:a16="http://schemas.microsoft.com/office/drawing/2014/main" id="{4F3CBBEB-3216-497B-B042-3762101AA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2091" y="1176681"/>
            <a:ext cx="2438400" cy="1773776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99" name="Rectangle 2" descr="Wide upward diagonal">
            <a:extLst>
              <a:ext uri="{FF2B5EF4-FFF2-40B4-BE49-F238E27FC236}">
                <a16:creationId xmlns:a16="http://schemas.microsoft.com/office/drawing/2014/main" id="{F8CD9336-8D0F-4267-A797-9D2E0ED86D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6851" y="1176680"/>
            <a:ext cx="2438400" cy="2265550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97" name="Rectangle 2" descr="Wide upward diagonal">
            <a:extLst>
              <a:ext uri="{FF2B5EF4-FFF2-40B4-BE49-F238E27FC236}">
                <a16:creationId xmlns:a16="http://schemas.microsoft.com/office/drawing/2014/main" id="{C6FBCA55-B4CD-4A38-8C63-678C45DC3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3520" y="1169577"/>
            <a:ext cx="2438400" cy="2414056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potholes… as annoying as real ones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5471206" cy="4557078"/>
          </a:xfrm>
        </p:spPr>
        <p:txBody>
          <a:bodyPr>
            <a:normAutofit/>
          </a:bodyPr>
          <a:lstStyle/>
          <a:p>
            <a:r>
              <a:rPr lang="en-US" dirty="0"/>
              <a:t>Small allocations interfere with large ones.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When small gaps interfere with allocation, this is called </a:t>
            </a:r>
            <a:r>
              <a:rPr lang="en-US" i="1" dirty="0">
                <a:solidFill>
                  <a:srgbClr val="4C6FA3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fragmentation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0760F9-2614-470F-BBE6-94C7A326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1146601"/>
            <a:ext cx="2438400" cy="2908505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memory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809990"/>
            <a:ext cx="2438400" cy="3375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4065428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76"/>
            <a:ext cx="2438400" cy="450729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913565"/>
            <a:ext cx="2438400" cy="3862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559297"/>
            <a:ext cx="2438400" cy="363227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406914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11610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 Box 10">
            <a:extLst>
              <a:ext uri="{FF2B5EF4-FFF2-40B4-BE49-F238E27FC236}">
                <a16:creationId xmlns:a16="http://schemas.microsoft.com/office/drawing/2014/main" id="{7E2901A6-5635-4C69-9A8F-3C6B41613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4855265"/>
            <a:ext cx="84189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</a:t>
            </a:r>
          </a:p>
        </p:txBody>
      </p:sp>
      <p:sp>
        <p:nvSpPr>
          <p:cNvPr id="28" name="Text Box 11">
            <a:extLst>
              <a:ext uri="{FF2B5EF4-FFF2-40B4-BE49-F238E27FC236}">
                <a16:creationId xmlns:a16="http://schemas.microsoft.com/office/drawing/2014/main" id="{8CCE447B-7EE4-4B91-9798-D6D1F8337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0701" y="4509293"/>
            <a:ext cx="157927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static data</a:t>
            </a: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407866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75825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1" name="Text Box 18">
            <a:extLst>
              <a:ext uri="{FF2B5EF4-FFF2-40B4-BE49-F238E27FC236}">
                <a16:creationId xmlns:a16="http://schemas.microsoft.com/office/drawing/2014/main" id="{4A5A1C8E-13E5-4AA6-B86E-1EFA30C51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E3BE55-3D1F-41D2-8D36-E11D9E453D27}"/>
              </a:ext>
            </a:extLst>
          </p:cNvPr>
          <p:cNvGrpSpPr/>
          <p:nvPr/>
        </p:nvGrpSpPr>
        <p:grpSpPr>
          <a:xfrm>
            <a:off x="1511640" y="3190323"/>
            <a:ext cx="355283" cy="547742"/>
            <a:chOff x="2852760" y="3289383"/>
            <a:chExt cx="355283" cy="5477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C138225-C58A-4B72-B0BF-B8D92F62E95F}"/>
                </a:ext>
              </a:extLst>
            </p:cNvPr>
            <p:cNvSpPr/>
            <p:nvPr/>
          </p:nvSpPr>
          <p:spPr>
            <a:xfrm>
              <a:off x="2852760" y="3289383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F7F97A5-2CEB-4505-8136-52744C9CF958}"/>
                </a:ext>
              </a:extLst>
            </p:cNvPr>
            <p:cNvSpPr/>
            <p:nvPr/>
          </p:nvSpPr>
          <p:spPr>
            <a:xfrm>
              <a:off x="2852760" y="3478985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F0A826E-07CC-4F9A-9853-5D15F22EE81C}"/>
                </a:ext>
              </a:extLst>
            </p:cNvPr>
            <p:cNvSpPr/>
            <p:nvPr/>
          </p:nvSpPr>
          <p:spPr>
            <a:xfrm>
              <a:off x="3040403" y="3478985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AF565A6-6911-468A-B312-DCC387D49487}"/>
                </a:ext>
              </a:extLst>
            </p:cNvPr>
            <p:cNvSpPr/>
            <p:nvPr/>
          </p:nvSpPr>
          <p:spPr>
            <a:xfrm>
              <a:off x="3040403" y="3669485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22DFEA9-AB93-44CA-852D-F965A136881D}"/>
              </a:ext>
            </a:extLst>
          </p:cNvPr>
          <p:cNvSpPr txBox="1"/>
          <p:nvPr/>
        </p:nvSpPr>
        <p:spPr>
          <a:xfrm>
            <a:off x="3505232" y="3496482"/>
            <a:ext cx="4299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latin typeface="Marcellus SC" panose="020E0602050203020307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?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FCF848AE-8561-4460-85C7-47C67AC3F45A}"/>
              </a:ext>
            </a:extLst>
          </p:cNvPr>
          <p:cNvGrpSpPr/>
          <p:nvPr/>
        </p:nvGrpSpPr>
        <p:grpSpPr>
          <a:xfrm>
            <a:off x="663891" y="2529524"/>
            <a:ext cx="2062163" cy="2877453"/>
            <a:chOff x="2005011" y="2628584"/>
            <a:chExt cx="2062163" cy="287745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C53B927-6962-4DFB-9CA6-FEC11D6B980F}"/>
                </a:ext>
              </a:extLst>
            </p:cNvPr>
            <p:cNvSpPr/>
            <p:nvPr/>
          </p:nvSpPr>
          <p:spPr>
            <a:xfrm>
              <a:off x="3042784" y="5103313"/>
              <a:ext cx="167640" cy="1676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18C7988-CEB6-4607-AFB6-ED8F8FD1E32D}"/>
                </a:ext>
              </a:extLst>
            </p:cNvPr>
            <p:cNvSpPr/>
            <p:nvPr/>
          </p:nvSpPr>
          <p:spPr>
            <a:xfrm>
              <a:off x="3235688" y="5103313"/>
              <a:ext cx="167640" cy="1676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37BAA60-BCFF-4513-AE2E-008573F00C19}"/>
                </a:ext>
              </a:extLst>
            </p:cNvPr>
            <p:cNvSpPr/>
            <p:nvPr/>
          </p:nvSpPr>
          <p:spPr>
            <a:xfrm>
              <a:off x="3235688" y="5293558"/>
              <a:ext cx="167640" cy="1676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3D275AB-1F4D-4179-B12A-68C26C45F067}"/>
                </a:ext>
              </a:extLst>
            </p:cNvPr>
            <p:cNvSpPr/>
            <p:nvPr/>
          </p:nvSpPr>
          <p:spPr>
            <a:xfrm>
              <a:off x="3043306" y="5293558"/>
              <a:ext cx="167640" cy="1676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E60D2D1-EE01-404A-99CE-D13BEDD0DE00}"/>
                </a:ext>
              </a:extLst>
            </p:cNvPr>
            <p:cNvSpPr/>
            <p:nvPr/>
          </p:nvSpPr>
          <p:spPr>
            <a:xfrm>
              <a:off x="2849880" y="5105406"/>
              <a:ext cx="167640" cy="167640"/>
            </a:xfrm>
            <a:prstGeom prst="rect">
              <a:avLst/>
            </a:prstGeom>
            <a:solidFill>
              <a:srgbClr val="C38BBF"/>
            </a:solidFill>
            <a:ln>
              <a:solidFill>
                <a:srgbClr val="9D51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5339906-F1AC-4B9D-A1F8-CB4562A1CBDB}"/>
                </a:ext>
              </a:extLst>
            </p:cNvPr>
            <p:cNvSpPr/>
            <p:nvPr/>
          </p:nvSpPr>
          <p:spPr>
            <a:xfrm>
              <a:off x="2849880" y="5293558"/>
              <a:ext cx="167640" cy="167640"/>
            </a:xfrm>
            <a:prstGeom prst="rect">
              <a:avLst/>
            </a:prstGeom>
            <a:solidFill>
              <a:srgbClr val="C38BBF"/>
            </a:solidFill>
            <a:ln>
              <a:solidFill>
                <a:srgbClr val="9D51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E31E745-B851-4F0F-BC6B-AEF71D989FE7}"/>
                </a:ext>
              </a:extLst>
            </p:cNvPr>
            <p:cNvSpPr/>
            <p:nvPr/>
          </p:nvSpPr>
          <p:spPr>
            <a:xfrm>
              <a:off x="2656358" y="5293558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DF40577-A4D9-4892-B633-AD21E5C6F310}"/>
                </a:ext>
              </a:extLst>
            </p:cNvPr>
            <p:cNvSpPr/>
            <p:nvPr/>
          </p:nvSpPr>
          <p:spPr>
            <a:xfrm>
              <a:off x="2656358" y="5104757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5F10FA9-721D-4315-A215-EA12B31B442D}"/>
                </a:ext>
              </a:extLst>
            </p:cNvPr>
            <p:cNvSpPr/>
            <p:nvPr/>
          </p:nvSpPr>
          <p:spPr>
            <a:xfrm>
              <a:off x="2656953" y="4910588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8C078FE-DA99-4FCE-9D29-F33AF7660C0C}"/>
                </a:ext>
              </a:extLst>
            </p:cNvPr>
            <p:cNvSpPr/>
            <p:nvPr/>
          </p:nvSpPr>
          <p:spPr>
            <a:xfrm>
              <a:off x="2849880" y="4912969"/>
              <a:ext cx="167640" cy="167640"/>
            </a:xfrm>
            <a:prstGeom prst="rect">
              <a:avLst/>
            </a:prstGeom>
            <a:solidFill>
              <a:srgbClr val="C38BBF"/>
            </a:solidFill>
            <a:ln>
              <a:solidFill>
                <a:srgbClr val="9D51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55EE439-9E03-4035-B2F8-CD10CA798F39}"/>
                </a:ext>
              </a:extLst>
            </p:cNvPr>
            <p:cNvSpPr/>
            <p:nvPr/>
          </p:nvSpPr>
          <p:spPr>
            <a:xfrm>
              <a:off x="2849880" y="4720055"/>
              <a:ext cx="167640" cy="167640"/>
            </a:xfrm>
            <a:prstGeom prst="rect">
              <a:avLst/>
            </a:prstGeom>
            <a:solidFill>
              <a:srgbClr val="C38BBF"/>
            </a:solidFill>
            <a:ln>
              <a:solidFill>
                <a:srgbClr val="9D51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B858107-F3CF-4BF6-817C-D69B516011E6}"/>
                </a:ext>
              </a:extLst>
            </p:cNvPr>
            <p:cNvSpPr/>
            <p:nvPr/>
          </p:nvSpPr>
          <p:spPr>
            <a:xfrm>
              <a:off x="2466001" y="5293558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447635A-28B9-43C4-A150-5327BE083907}"/>
                </a:ext>
              </a:extLst>
            </p:cNvPr>
            <p:cNvSpPr/>
            <p:nvPr/>
          </p:nvSpPr>
          <p:spPr>
            <a:xfrm>
              <a:off x="2466001" y="5105487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E125E455-9108-46C8-92CC-B328701FA065}"/>
                </a:ext>
              </a:extLst>
            </p:cNvPr>
            <p:cNvSpPr/>
            <p:nvPr/>
          </p:nvSpPr>
          <p:spPr>
            <a:xfrm>
              <a:off x="2466001" y="4912591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20AFC42-648B-46D0-9AFB-E3ECCD1282D8}"/>
                </a:ext>
              </a:extLst>
            </p:cNvPr>
            <p:cNvSpPr/>
            <p:nvPr/>
          </p:nvSpPr>
          <p:spPr>
            <a:xfrm>
              <a:off x="2466001" y="4719695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DDA5691-7A9D-424D-A288-4C335C6403A6}"/>
                </a:ext>
              </a:extLst>
            </p:cNvPr>
            <p:cNvSpPr/>
            <p:nvPr/>
          </p:nvSpPr>
          <p:spPr>
            <a:xfrm>
              <a:off x="2656953" y="4719695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A24798E-D0C6-4FC2-AF20-B463380266E7}"/>
                </a:ext>
              </a:extLst>
            </p:cNvPr>
            <p:cNvSpPr/>
            <p:nvPr/>
          </p:nvSpPr>
          <p:spPr>
            <a:xfrm>
              <a:off x="2085054" y="4914568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303263C-E7E3-42E3-808C-AF9FB0C9D2B5}"/>
                </a:ext>
              </a:extLst>
            </p:cNvPr>
            <p:cNvSpPr/>
            <p:nvPr/>
          </p:nvSpPr>
          <p:spPr>
            <a:xfrm>
              <a:off x="2085054" y="5104170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8A3F0E4-4744-49CC-A5A6-BB9851154373}"/>
                </a:ext>
              </a:extLst>
            </p:cNvPr>
            <p:cNvSpPr/>
            <p:nvPr/>
          </p:nvSpPr>
          <p:spPr>
            <a:xfrm>
              <a:off x="2275078" y="5104170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ED2C5D9-0AD7-4990-9524-82FFD6ACC838}"/>
                </a:ext>
              </a:extLst>
            </p:cNvPr>
            <p:cNvSpPr/>
            <p:nvPr/>
          </p:nvSpPr>
          <p:spPr>
            <a:xfrm>
              <a:off x="2275078" y="5291495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00D45FB-F4F0-4C1A-845A-2A68AFC04A69}"/>
                </a:ext>
              </a:extLst>
            </p:cNvPr>
            <p:cNvSpPr/>
            <p:nvPr/>
          </p:nvSpPr>
          <p:spPr>
            <a:xfrm>
              <a:off x="2085054" y="4528708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067F071B-711B-444A-89B7-E621BC22690D}"/>
                </a:ext>
              </a:extLst>
            </p:cNvPr>
            <p:cNvSpPr/>
            <p:nvPr/>
          </p:nvSpPr>
          <p:spPr>
            <a:xfrm>
              <a:off x="2085054" y="4720691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C018FE1-A0B4-4DD9-AB8C-9A178E9672FE}"/>
                </a:ext>
              </a:extLst>
            </p:cNvPr>
            <p:cNvSpPr/>
            <p:nvPr/>
          </p:nvSpPr>
          <p:spPr>
            <a:xfrm>
              <a:off x="2275078" y="4720691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C9E9D15-1B39-42E5-B4F2-06594B3D1FA5}"/>
                </a:ext>
              </a:extLst>
            </p:cNvPr>
            <p:cNvSpPr/>
            <p:nvPr/>
          </p:nvSpPr>
          <p:spPr>
            <a:xfrm>
              <a:off x="2275078" y="4913572"/>
              <a:ext cx="167640" cy="167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7AB33BD-8FAB-4ABB-9315-A14E53304A2E}"/>
                </a:ext>
              </a:extLst>
            </p:cNvPr>
            <p:cNvSpPr/>
            <p:nvPr/>
          </p:nvSpPr>
          <p:spPr>
            <a:xfrm>
              <a:off x="2273056" y="4530195"/>
              <a:ext cx="167640" cy="167640"/>
            </a:xfrm>
            <a:prstGeom prst="rect">
              <a:avLst/>
            </a:prstGeom>
            <a:solidFill>
              <a:srgbClr val="FF7C8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87F69671-0E3A-458E-A35F-2E0C479B156A}"/>
                </a:ext>
              </a:extLst>
            </p:cNvPr>
            <p:cNvSpPr/>
            <p:nvPr/>
          </p:nvSpPr>
          <p:spPr>
            <a:xfrm>
              <a:off x="2084891" y="4339662"/>
              <a:ext cx="167640" cy="167640"/>
            </a:xfrm>
            <a:prstGeom prst="rect">
              <a:avLst/>
            </a:prstGeom>
            <a:solidFill>
              <a:srgbClr val="FF7C8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FB4DE31-7015-4E3B-9943-419F390D074B}"/>
                </a:ext>
              </a:extLst>
            </p:cNvPr>
            <p:cNvSpPr/>
            <p:nvPr/>
          </p:nvSpPr>
          <p:spPr>
            <a:xfrm>
              <a:off x="2273056" y="4339662"/>
              <a:ext cx="167640" cy="167640"/>
            </a:xfrm>
            <a:prstGeom prst="rect">
              <a:avLst/>
            </a:prstGeom>
            <a:solidFill>
              <a:srgbClr val="FF7C8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986BE558-4A5D-426B-8EDD-787EC7E3DC67}"/>
                </a:ext>
              </a:extLst>
            </p:cNvPr>
            <p:cNvSpPr/>
            <p:nvPr/>
          </p:nvSpPr>
          <p:spPr>
            <a:xfrm>
              <a:off x="2273056" y="4149129"/>
              <a:ext cx="167640" cy="167640"/>
            </a:xfrm>
            <a:prstGeom prst="rect">
              <a:avLst/>
            </a:prstGeom>
            <a:solidFill>
              <a:srgbClr val="FF7C8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BF24C07-B424-4325-9CE9-30EA1E87FD7D}"/>
                </a:ext>
              </a:extLst>
            </p:cNvPr>
            <p:cNvSpPr/>
            <p:nvPr/>
          </p:nvSpPr>
          <p:spPr>
            <a:xfrm>
              <a:off x="3428472" y="5105406"/>
              <a:ext cx="167640" cy="167640"/>
            </a:xfrm>
            <a:prstGeom prst="rect">
              <a:avLst/>
            </a:prstGeom>
            <a:solidFill>
              <a:srgbClr val="C38BBF"/>
            </a:solidFill>
            <a:ln>
              <a:solidFill>
                <a:srgbClr val="9D51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6ACF8D8E-7C85-4F26-B142-7BA3E4377AFB}"/>
                </a:ext>
              </a:extLst>
            </p:cNvPr>
            <p:cNvSpPr/>
            <p:nvPr/>
          </p:nvSpPr>
          <p:spPr>
            <a:xfrm>
              <a:off x="3428472" y="5293558"/>
              <a:ext cx="167640" cy="167640"/>
            </a:xfrm>
            <a:prstGeom prst="rect">
              <a:avLst/>
            </a:prstGeom>
            <a:solidFill>
              <a:srgbClr val="C38BBF"/>
            </a:solidFill>
            <a:ln>
              <a:solidFill>
                <a:srgbClr val="9D51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228EEE8-DFEB-4FC6-A288-140AC8651A5D}"/>
                </a:ext>
              </a:extLst>
            </p:cNvPr>
            <p:cNvSpPr/>
            <p:nvPr/>
          </p:nvSpPr>
          <p:spPr>
            <a:xfrm>
              <a:off x="3428472" y="4912969"/>
              <a:ext cx="167640" cy="167640"/>
            </a:xfrm>
            <a:prstGeom prst="rect">
              <a:avLst/>
            </a:prstGeom>
            <a:solidFill>
              <a:srgbClr val="C38BBF"/>
            </a:solidFill>
            <a:ln>
              <a:solidFill>
                <a:srgbClr val="9D51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25A9BC5-6839-4E0F-BBDE-DCAF088F9C56}"/>
                </a:ext>
              </a:extLst>
            </p:cNvPr>
            <p:cNvSpPr/>
            <p:nvPr/>
          </p:nvSpPr>
          <p:spPr>
            <a:xfrm>
              <a:off x="3428472" y="4720055"/>
              <a:ext cx="167640" cy="167640"/>
            </a:xfrm>
            <a:prstGeom prst="rect">
              <a:avLst/>
            </a:prstGeom>
            <a:solidFill>
              <a:srgbClr val="C38BBF"/>
            </a:solidFill>
            <a:ln>
              <a:solidFill>
                <a:srgbClr val="9D51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51BC366C-1869-4BC0-B8ED-E7A0C8E1E7C2}"/>
                </a:ext>
              </a:extLst>
            </p:cNvPr>
            <p:cNvSpPr/>
            <p:nvPr/>
          </p:nvSpPr>
          <p:spPr>
            <a:xfrm>
              <a:off x="3429613" y="4330138"/>
              <a:ext cx="167640" cy="1676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7BE465E-F17E-4669-9738-0E856894A6CE}"/>
                </a:ext>
              </a:extLst>
            </p:cNvPr>
            <p:cNvSpPr/>
            <p:nvPr/>
          </p:nvSpPr>
          <p:spPr>
            <a:xfrm>
              <a:off x="3624898" y="4330138"/>
              <a:ext cx="167640" cy="1676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46C2347C-FE0A-4884-9593-8C09F7124BF3}"/>
                </a:ext>
              </a:extLst>
            </p:cNvPr>
            <p:cNvSpPr/>
            <p:nvPr/>
          </p:nvSpPr>
          <p:spPr>
            <a:xfrm>
              <a:off x="3624898" y="4525145"/>
              <a:ext cx="167640" cy="1676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805CE58-267B-441C-A970-ED8858247536}"/>
                </a:ext>
              </a:extLst>
            </p:cNvPr>
            <p:cNvSpPr/>
            <p:nvPr/>
          </p:nvSpPr>
          <p:spPr>
            <a:xfrm>
              <a:off x="3429658" y="4522764"/>
              <a:ext cx="167640" cy="1676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81935E3F-F022-45EF-AB16-A6227962775B}"/>
                </a:ext>
              </a:extLst>
            </p:cNvPr>
            <p:cNvSpPr/>
            <p:nvPr/>
          </p:nvSpPr>
          <p:spPr>
            <a:xfrm>
              <a:off x="3818264" y="4718347"/>
              <a:ext cx="167640" cy="16764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3AFC0012-107D-428F-AA48-6ED337CF09CF}"/>
                </a:ext>
              </a:extLst>
            </p:cNvPr>
            <p:cNvSpPr/>
            <p:nvPr/>
          </p:nvSpPr>
          <p:spPr>
            <a:xfrm>
              <a:off x="3816478" y="4525433"/>
              <a:ext cx="167640" cy="16764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EFF5603-5457-436E-90CD-B36ADE2C1786}"/>
                </a:ext>
              </a:extLst>
            </p:cNvPr>
            <p:cNvSpPr/>
            <p:nvPr/>
          </p:nvSpPr>
          <p:spPr>
            <a:xfrm>
              <a:off x="3816478" y="4330138"/>
              <a:ext cx="167640" cy="16764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3CAF7732-CAF0-4DB9-9D03-A79361AF3F79}"/>
                </a:ext>
              </a:extLst>
            </p:cNvPr>
            <p:cNvSpPr/>
            <p:nvPr/>
          </p:nvSpPr>
          <p:spPr>
            <a:xfrm>
              <a:off x="3622668" y="4718347"/>
              <a:ext cx="167640" cy="16764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9768531-5EBE-4ABF-A8ED-52C4A12A5D25}"/>
                </a:ext>
              </a:extLst>
            </p:cNvPr>
            <p:cNvSpPr/>
            <p:nvPr/>
          </p:nvSpPr>
          <p:spPr>
            <a:xfrm>
              <a:off x="3818134" y="4912969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DAD4468A-D8EF-4FB6-B1FB-5A763C168D3E}"/>
                </a:ext>
              </a:extLst>
            </p:cNvPr>
            <p:cNvSpPr/>
            <p:nvPr/>
          </p:nvSpPr>
          <p:spPr>
            <a:xfrm>
              <a:off x="3622420" y="5293558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49FB0A44-D3F1-4AE3-AF7E-49F28A42F9BE}"/>
                </a:ext>
              </a:extLst>
            </p:cNvPr>
            <p:cNvSpPr/>
            <p:nvPr/>
          </p:nvSpPr>
          <p:spPr>
            <a:xfrm>
              <a:off x="3622420" y="5103106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C1CE77F-E1AA-41BD-898A-C459817464E0}"/>
                </a:ext>
              </a:extLst>
            </p:cNvPr>
            <p:cNvSpPr/>
            <p:nvPr/>
          </p:nvSpPr>
          <p:spPr>
            <a:xfrm>
              <a:off x="3622420" y="4912591"/>
              <a:ext cx="167640" cy="1676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FBD86F7-AFD8-4EC5-98D9-A1EC45BBC1EF}"/>
                </a:ext>
              </a:extLst>
            </p:cNvPr>
            <p:cNvCxnSpPr/>
            <p:nvPr/>
          </p:nvCxnSpPr>
          <p:spPr>
            <a:xfrm>
              <a:off x="2025014" y="2628584"/>
              <a:ext cx="0" cy="2877453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EFB0FA2-2224-4749-B6FE-55D14979E639}"/>
                </a:ext>
              </a:extLst>
            </p:cNvPr>
            <p:cNvCxnSpPr/>
            <p:nvPr/>
          </p:nvCxnSpPr>
          <p:spPr>
            <a:xfrm>
              <a:off x="4047175" y="2628584"/>
              <a:ext cx="0" cy="2877453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6279699-33E1-4EFF-B56E-C456E37003CF}"/>
                </a:ext>
              </a:extLst>
            </p:cNvPr>
            <p:cNvCxnSpPr>
              <a:cxnSpLocks/>
            </p:cNvCxnSpPr>
            <p:nvPr/>
          </p:nvCxnSpPr>
          <p:spPr>
            <a:xfrm>
              <a:off x="2005011" y="5506037"/>
              <a:ext cx="2062163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B14E04CC-5F43-40D9-97B5-1783AD276F56}"/>
              </a:ext>
            </a:extLst>
          </p:cNvPr>
          <p:cNvGrpSpPr/>
          <p:nvPr/>
        </p:nvGrpSpPr>
        <p:grpSpPr>
          <a:xfrm>
            <a:off x="3162575" y="2943880"/>
            <a:ext cx="1110869" cy="523220"/>
            <a:chOff x="4503695" y="3042940"/>
            <a:chExt cx="1110869" cy="52322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F640F3C-470A-469D-88E2-F41153573873}"/>
                </a:ext>
              </a:extLst>
            </p:cNvPr>
            <p:cNvSpPr txBox="1"/>
            <p:nvPr/>
          </p:nvSpPr>
          <p:spPr>
            <a:xfrm>
              <a:off x="4504965" y="3042940"/>
              <a:ext cx="11095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Marcellus SC" panose="020E0602050203020307" pitchFamily="34" charset="0"/>
                </a:rPr>
                <a:t>Next</a:t>
              </a:r>
            </a:p>
            <a:p>
              <a:pPr algn="ctr"/>
              <a:r>
                <a:rPr lang="en-US" sz="1400" dirty="0">
                  <a:latin typeface="Marcellus SC" panose="020E0602050203020307" pitchFamily="34" charset="0"/>
                </a:rPr>
                <a:t>Allocation</a:t>
              </a:r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F0F90AB-FB38-4E5B-A3B3-45DA63BF1116}"/>
                </a:ext>
              </a:extLst>
            </p:cNvPr>
            <p:cNvCxnSpPr/>
            <p:nvPr/>
          </p:nvCxnSpPr>
          <p:spPr>
            <a:xfrm>
              <a:off x="4504965" y="3566160"/>
              <a:ext cx="1109599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1587044-157E-4F0D-95C7-59A2BC966117}"/>
                </a:ext>
              </a:extLst>
            </p:cNvPr>
            <p:cNvCxnSpPr/>
            <p:nvPr/>
          </p:nvCxnSpPr>
          <p:spPr>
            <a:xfrm>
              <a:off x="4503695" y="3543300"/>
              <a:ext cx="1109599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A2A5ECEE-713A-4151-9D37-440C17DC0F9F}"/>
              </a:ext>
            </a:extLst>
          </p:cNvPr>
          <p:cNvSpPr txBox="1"/>
          <p:nvPr/>
        </p:nvSpPr>
        <p:spPr>
          <a:xfrm rot="20087626">
            <a:off x="1094249" y="2838338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7C8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Ugh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5727B44-7BA2-4BDC-A16F-02E54748B454}"/>
              </a:ext>
            </a:extLst>
          </p:cNvPr>
          <p:cNvSpPr txBox="1"/>
          <p:nvPr/>
        </p:nvSpPr>
        <p:spPr>
          <a:xfrm rot="2056750">
            <a:off x="639339" y="5198214"/>
            <a:ext cx="3513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rgbClr val="FF7C8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Ugh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10C7ABE-BA08-4C20-B619-B4F9F5EB6723}"/>
              </a:ext>
            </a:extLst>
          </p:cNvPr>
          <p:cNvSpPr txBox="1"/>
          <p:nvPr/>
        </p:nvSpPr>
        <p:spPr>
          <a:xfrm rot="16200000">
            <a:off x="2343541" y="5061263"/>
            <a:ext cx="43473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7C8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Ugh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AE06480-1C9B-43FC-A6F4-8A1C159B21A2}"/>
              </a:ext>
            </a:extLst>
          </p:cNvPr>
          <p:cNvSpPr/>
          <p:nvPr/>
        </p:nvSpPr>
        <p:spPr>
          <a:xfrm>
            <a:off x="6421614" y="3577368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1B67034F-3535-4D08-8160-1E702A7D1BE4}"/>
              </a:ext>
            </a:extLst>
          </p:cNvPr>
          <p:cNvSpPr/>
          <p:nvPr/>
        </p:nvSpPr>
        <p:spPr>
          <a:xfrm>
            <a:off x="6421614" y="3444240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B23240D8-0990-4A8D-9C44-E28BF64E7AC6}"/>
              </a:ext>
            </a:extLst>
          </p:cNvPr>
          <p:cNvSpPr/>
          <p:nvPr/>
        </p:nvSpPr>
        <p:spPr>
          <a:xfrm>
            <a:off x="6421614" y="2960950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8A694CA6-2DDB-47E1-85FC-AD3A0379037B}"/>
              </a:ext>
            </a:extLst>
          </p:cNvPr>
          <p:cNvSpPr txBox="1"/>
          <p:nvPr/>
        </p:nvSpPr>
        <p:spPr>
          <a:xfrm>
            <a:off x="5237374" y="331181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Inconsolata" panose="020B0609030003000000" pitchFamily="49" charset="0"/>
              </a:rPr>
              <a:t>free()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953F6355-01B1-4B9D-86E0-A0A6628AF417}"/>
              </a:ext>
            </a:extLst>
          </p:cNvPr>
          <p:cNvCxnSpPr>
            <a:cxnSpLocks/>
          </p:cNvCxnSpPr>
          <p:nvPr/>
        </p:nvCxnSpPr>
        <p:spPr>
          <a:xfrm flipV="1">
            <a:off x="6094140" y="3513007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tangle 105">
            <a:extLst>
              <a:ext uri="{FF2B5EF4-FFF2-40B4-BE49-F238E27FC236}">
                <a16:creationId xmlns:a16="http://schemas.microsoft.com/office/drawing/2014/main" id="{123FDA88-F232-41CF-AE37-592B109FF9AA}"/>
              </a:ext>
            </a:extLst>
          </p:cNvPr>
          <p:cNvSpPr/>
          <p:nvPr/>
        </p:nvSpPr>
        <p:spPr>
          <a:xfrm>
            <a:off x="6421614" y="2687918"/>
            <a:ext cx="2438400" cy="2847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F7FC734-4F3F-480A-9B5A-8D730EB7269A}"/>
              </a:ext>
            </a:extLst>
          </p:cNvPr>
          <p:cNvSpPr txBox="1"/>
          <p:nvPr/>
        </p:nvSpPr>
        <p:spPr>
          <a:xfrm>
            <a:off x="5006541" y="261159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Inconsolata" panose="020B0609030003000000" pitchFamily="49" charset="0"/>
              </a:rPr>
              <a:t>malloc()</a:t>
            </a: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2B2D587C-7E4F-46A7-81D4-406D1688C1C1}"/>
              </a:ext>
            </a:extLst>
          </p:cNvPr>
          <p:cNvCxnSpPr>
            <a:cxnSpLocks/>
          </p:cNvCxnSpPr>
          <p:nvPr/>
        </p:nvCxnSpPr>
        <p:spPr>
          <a:xfrm flipV="1">
            <a:off x="6094140" y="2830277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9074ABDC-E56A-4FFD-9B43-565463D8B0A1}"/>
              </a:ext>
            </a:extLst>
          </p:cNvPr>
          <p:cNvSpPr txBox="1"/>
          <p:nvPr/>
        </p:nvSpPr>
        <p:spPr>
          <a:xfrm>
            <a:off x="3139666" y="4621411"/>
            <a:ext cx="287450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if we had omniscience of future</a:t>
            </a:r>
            <a:b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allocations, we could avoid this…</a:t>
            </a:r>
            <a:b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</a:br>
            <a:r>
              <a:rPr lang="en-US" sz="1400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but we can’t know ahead of time!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75F8246D-5CB4-4287-A7EE-CCD63B6B8869}"/>
              </a:ext>
            </a:extLst>
          </p:cNvPr>
          <p:cNvCxnSpPr>
            <a:cxnSpLocks/>
          </p:cNvCxnSpPr>
          <p:nvPr/>
        </p:nvCxnSpPr>
        <p:spPr>
          <a:xfrm flipH="1" flipV="1">
            <a:off x="2971972" y="4486119"/>
            <a:ext cx="162298" cy="14216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954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02" grpId="0" animBg="1"/>
      <p:bldP spid="102" grpId="1" animBg="1"/>
      <p:bldP spid="99" grpId="0" animBg="1"/>
      <p:bldP spid="99" grpId="1" animBg="1"/>
      <p:bldP spid="97" grpId="0" animBg="1"/>
      <p:bldP spid="97" grpId="1" animBg="1"/>
      <p:bldP spid="7" grpId="0" uiExpand="1" build="p"/>
      <p:bldP spid="21" grpId="0" animBg="1"/>
      <p:bldP spid="8" grpId="0"/>
      <p:bldP spid="93" grpId="0"/>
      <p:bldP spid="94" grpId="0"/>
      <p:bldP spid="95" grpId="0"/>
      <p:bldP spid="96" grpId="0" animBg="1"/>
      <p:bldP spid="98" grpId="0" animBg="1"/>
      <p:bldP spid="98" grpId="1" animBg="1"/>
      <p:bldP spid="100" grpId="0" animBg="1"/>
      <p:bldP spid="103" grpId="0"/>
      <p:bldP spid="106" grpId="0" animBg="1"/>
      <p:bldP spid="108" grpId="0"/>
      <p:bldP spid="1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" descr="Wide upward diagonal">
            <a:extLst>
              <a:ext uri="{FF2B5EF4-FFF2-40B4-BE49-F238E27FC236}">
                <a16:creationId xmlns:a16="http://schemas.microsoft.com/office/drawing/2014/main" id="{41968B67-C276-4EA8-B264-B408CC5BD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1154827"/>
            <a:ext cx="2438400" cy="2908505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kern="12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3907879-A1ED-4E7E-A466-F64F5E1C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worst case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F23C2E-6AE3-4B4F-8CE6-A4864FE2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5930454" cy="4557078"/>
          </a:xfrm>
        </p:spPr>
        <p:txBody>
          <a:bodyPr>
            <a:normAutofit/>
          </a:bodyPr>
          <a:lstStyle/>
          <a:p>
            <a:r>
              <a:rPr lang="en-US" dirty="0"/>
              <a:t>When you allocate a lot of small things…</a:t>
            </a:r>
          </a:p>
          <a:p>
            <a:pPr lvl="1"/>
            <a:r>
              <a:rPr lang="en-US" dirty="0"/>
              <a:t>Free every other one…</a:t>
            </a:r>
          </a:p>
          <a:p>
            <a:pPr lvl="1"/>
            <a:r>
              <a:rPr lang="en-US" dirty="0"/>
              <a:t>And then attempt to allocate a bigger thing…</a:t>
            </a:r>
            <a:br>
              <a:rPr lang="en-US" dirty="0"/>
            </a:br>
            <a:endParaRPr lang="en-US" dirty="0"/>
          </a:p>
          <a:p>
            <a:r>
              <a:rPr lang="en-US" dirty="0"/>
              <a:t>Even though there is technically enough memory…</a:t>
            </a:r>
          </a:p>
          <a:p>
            <a:pPr lvl="1"/>
            <a:r>
              <a:rPr lang="en-US" dirty="0"/>
              <a:t>There is no continuous space.</a:t>
            </a:r>
          </a:p>
          <a:p>
            <a:pPr lvl="1"/>
            <a:r>
              <a:rPr lang="en-US" dirty="0"/>
              <a:t>Therefore, our naïve</a:t>
            </a:r>
            <a:r>
              <a:rPr lang="en-US" dirty="0">
                <a:latin typeface="Inconsolata" panose="020B0609030003000000" pitchFamily="49" charset="0"/>
              </a:rPr>
              <a:t> malloc </a:t>
            </a:r>
            <a:r>
              <a:rPr lang="en-US" dirty="0"/>
              <a:t>will fail.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We have to come up with some strategy.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0760F9-2614-470F-BBE6-94C7A326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26EC8-D00F-49E5-9FFD-AF0F9D9C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ADB359-2959-49A0-A666-526998645C35}"/>
              </a:ext>
            </a:extLst>
          </p:cNvPr>
          <p:cNvSpPr/>
          <p:nvPr/>
        </p:nvSpPr>
        <p:spPr>
          <a:xfrm>
            <a:off x="6431140" y="809990"/>
            <a:ext cx="2438400" cy="3375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6319D5-8F3D-499C-8A91-CCF98CED2DD2}"/>
              </a:ext>
            </a:extLst>
          </p:cNvPr>
          <p:cNvSpPr/>
          <p:nvPr/>
        </p:nvSpPr>
        <p:spPr>
          <a:xfrm>
            <a:off x="6426377" y="4065428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0235594F-D80A-418A-ACA9-E6CDF4636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792476"/>
            <a:ext cx="2438400" cy="450729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73FFF0C-CC40-4EBD-8F98-52BAA752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913565"/>
            <a:ext cx="2438400" cy="3862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57AA34-7AFE-4A98-987F-C899396E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377" y="4559297"/>
            <a:ext cx="2438400" cy="363227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Line 8">
            <a:extLst>
              <a:ext uri="{FF2B5EF4-FFF2-40B4-BE49-F238E27FC236}">
                <a16:creationId xmlns:a16="http://schemas.microsoft.com/office/drawing/2014/main" id="{8996A220-8FD2-4841-8B2F-5C632CC36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4069140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 dirty="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Line 9">
            <a:extLst>
              <a:ext uri="{FF2B5EF4-FFF2-40B4-BE49-F238E27FC236}">
                <a16:creationId xmlns:a16="http://schemas.microsoft.com/office/drawing/2014/main" id="{5DBF0D1F-A797-4656-9CB3-297D85E09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26377" y="1161091"/>
            <a:ext cx="2438400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lg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kern="12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 Box 10">
            <a:extLst>
              <a:ext uri="{FF2B5EF4-FFF2-40B4-BE49-F238E27FC236}">
                <a16:creationId xmlns:a16="http://schemas.microsoft.com/office/drawing/2014/main" id="{7E2901A6-5635-4C69-9A8F-3C6B41613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4855265"/>
            <a:ext cx="84189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</a:t>
            </a:r>
          </a:p>
        </p:txBody>
      </p:sp>
      <p:sp>
        <p:nvSpPr>
          <p:cNvPr id="28" name="Text Box 11">
            <a:extLst>
              <a:ext uri="{FF2B5EF4-FFF2-40B4-BE49-F238E27FC236}">
                <a16:creationId xmlns:a16="http://schemas.microsoft.com/office/drawing/2014/main" id="{8CCE447B-7EE4-4B91-9798-D6D1F8337E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0701" y="4509293"/>
            <a:ext cx="157927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static data</a:t>
            </a:r>
          </a:p>
        </p:txBody>
      </p:sp>
      <p:sp>
        <p:nvSpPr>
          <p:cNvPr id="29" name="Text Box 12">
            <a:extLst>
              <a:ext uri="{FF2B5EF4-FFF2-40B4-BE49-F238E27FC236}">
                <a16:creationId xmlns:a16="http://schemas.microsoft.com/office/drawing/2014/main" id="{B702EFBD-D86A-4BE3-AB09-FB9A9A359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2876" y="4078665"/>
            <a:ext cx="84350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heap</a:t>
            </a:r>
          </a:p>
        </p:txBody>
      </p:sp>
      <p:sp>
        <p:nvSpPr>
          <p:cNvPr id="30" name="Text Box 13">
            <a:extLst>
              <a:ext uri="{FF2B5EF4-FFF2-40B4-BE49-F238E27FC236}">
                <a16:creationId xmlns:a16="http://schemas.microsoft.com/office/drawing/2014/main" id="{E007B186-BD42-4A5A-B2C8-8BB5F54DC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2037" y="758250"/>
            <a:ext cx="88517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400" kern="12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31" name="Text Box 18">
            <a:extLst>
              <a:ext uri="{FF2B5EF4-FFF2-40B4-BE49-F238E27FC236}">
                <a16:creationId xmlns:a16="http://schemas.microsoft.com/office/drawing/2014/main" id="{4A5A1C8E-13E5-4AA6-B86E-1EFA30C51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1322" y="5301866"/>
            <a:ext cx="1646605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b="1" kern="1200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600" b="1" kern="1200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CCD862-913F-4695-A047-AA8D5C7BBF7E}"/>
              </a:ext>
            </a:extLst>
          </p:cNvPr>
          <p:cNvSpPr/>
          <p:nvPr/>
        </p:nvSpPr>
        <p:spPr>
          <a:xfrm>
            <a:off x="6421614" y="3954780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75C693A-9D4E-45E0-80A8-9C85DFF81632}"/>
              </a:ext>
            </a:extLst>
          </p:cNvPr>
          <p:cNvSpPr/>
          <p:nvPr/>
        </p:nvSpPr>
        <p:spPr>
          <a:xfrm>
            <a:off x="6421614" y="3663872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DF74282-B78C-4667-AAD7-00C76FEE6FFD}"/>
              </a:ext>
            </a:extLst>
          </p:cNvPr>
          <p:cNvSpPr/>
          <p:nvPr/>
        </p:nvSpPr>
        <p:spPr>
          <a:xfrm>
            <a:off x="6421614" y="3374033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EC055F1-4C90-4FFB-9C4D-78976E6AB272}"/>
              </a:ext>
            </a:extLst>
          </p:cNvPr>
          <p:cNvSpPr/>
          <p:nvPr/>
        </p:nvSpPr>
        <p:spPr>
          <a:xfrm>
            <a:off x="6421614" y="3089739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D191CE-616A-4AE5-A7B4-017610E1F4AA}"/>
              </a:ext>
            </a:extLst>
          </p:cNvPr>
          <p:cNvSpPr/>
          <p:nvPr/>
        </p:nvSpPr>
        <p:spPr>
          <a:xfrm>
            <a:off x="6421614" y="2805231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3A5CA6-AFE5-442F-804B-1B49B8065C0B}"/>
              </a:ext>
            </a:extLst>
          </p:cNvPr>
          <p:cNvSpPr/>
          <p:nvPr/>
        </p:nvSpPr>
        <p:spPr>
          <a:xfrm>
            <a:off x="6421614" y="2508150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19DA5D3-8D14-4532-BCCC-B5252A6C1190}"/>
              </a:ext>
            </a:extLst>
          </p:cNvPr>
          <p:cNvSpPr/>
          <p:nvPr/>
        </p:nvSpPr>
        <p:spPr>
          <a:xfrm>
            <a:off x="6421614" y="2201560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FB00439-0FAC-4FBE-9F5F-6DD3F82002A4}"/>
              </a:ext>
            </a:extLst>
          </p:cNvPr>
          <p:cNvSpPr/>
          <p:nvPr/>
        </p:nvSpPr>
        <p:spPr>
          <a:xfrm>
            <a:off x="6421614" y="1917436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4CF7FF0-7192-4FFB-8775-A52D997BE052}"/>
              </a:ext>
            </a:extLst>
          </p:cNvPr>
          <p:cNvSpPr/>
          <p:nvPr/>
        </p:nvSpPr>
        <p:spPr>
          <a:xfrm>
            <a:off x="6421614" y="1656034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C4235CA-0177-4ADA-AC69-F7455653AF99}"/>
              </a:ext>
            </a:extLst>
          </p:cNvPr>
          <p:cNvSpPr/>
          <p:nvPr/>
        </p:nvSpPr>
        <p:spPr>
          <a:xfrm>
            <a:off x="6421614" y="1388146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9310468-6052-4B4F-9115-1584B8C1033B}"/>
              </a:ext>
            </a:extLst>
          </p:cNvPr>
          <p:cNvSpPr/>
          <p:nvPr/>
        </p:nvSpPr>
        <p:spPr>
          <a:xfrm>
            <a:off x="6421614" y="1158515"/>
            <a:ext cx="2438400" cy="1375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475813B-0E8A-43A4-999F-409C8B4D14DB}"/>
              </a:ext>
            </a:extLst>
          </p:cNvPr>
          <p:cNvSpPr/>
          <p:nvPr/>
        </p:nvSpPr>
        <p:spPr>
          <a:xfrm>
            <a:off x="3352800" y="4748957"/>
            <a:ext cx="2438400" cy="4917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E6DFC7-F4B4-4578-BE15-05CEF93B4665}"/>
              </a:ext>
            </a:extLst>
          </p:cNvPr>
          <p:cNvSpPr txBox="1"/>
          <p:nvPr/>
        </p:nvSpPr>
        <p:spPr>
          <a:xfrm>
            <a:off x="3680661" y="435640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Inconsolata" panose="020B0609030003000000" pitchFamily="49" charset="0"/>
              </a:rPr>
              <a:t>malloc()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A0B7AC3-27FB-44FC-A203-3CA00FCFAAD5}"/>
              </a:ext>
            </a:extLst>
          </p:cNvPr>
          <p:cNvCxnSpPr>
            <a:cxnSpLocks/>
          </p:cNvCxnSpPr>
          <p:nvPr/>
        </p:nvCxnSpPr>
        <p:spPr>
          <a:xfrm flipV="1">
            <a:off x="4806360" y="4575085"/>
            <a:ext cx="228895" cy="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AF999AD9-03EF-4CC4-AB21-D94C8ED3EA33}"/>
              </a:ext>
            </a:extLst>
          </p:cNvPr>
          <p:cNvSpPr txBox="1"/>
          <p:nvPr/>
        </p:nvSpPr>
        <p:spPr>
          <a:xfrm>
            <a:off x="5048999" y="4394493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Marcellus SC" panose="020E0602050203020307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? </a:t>
            </a:r>
            <a:r>
              <a:rPr lang="en-US" b="1">
                <a:solidFill>
                  <a:srgbClr val="FF0000"/>
                </a:solidFill>
                <a:latin typeface="Marcellus SC" panose="020E0602050203020307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? ?</a:t>
            </a:r>
            <a:endParaRPr lang="en-US" b="1" dirty="0">
              <a:solidFill>
                <a:srgbClr val="FF0000"/>
              </a:solidFill>
              <a:latin typeface="Marcellus SC" panose="020E0602050203020307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0896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42" grpId="0" animBg="1"/>
      <p:bldP spid="43" grpId="0"/>
      <p:bldP spid="47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28386</TotalTime>
  <Words>3885</Words>
  <Application>Microsoft Office PowerPoint</Application>
  <PresentationFormat>On-screen Show (16:10)</PresentationFormat>
  <Paragraphs>662</Paragraphs>
  <Slides>38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4" baseType="lpstr">
      <vt:lpstr>Cambria Math</vt:lpstr>
      <vt:lpstr>Lato</vt:lpstr>
      <vt:lpstr>Inconsolata</vt:lpstr>
      <vt:lpstr>DejaVu Sans</vt:lpstr>
      <vt:lpstr>Segoe UI</vt:lpstr>
      <vt:lpstr>Calibri Light</vt:lpstr>
      <vt:lpstr>Wingdings</vt:lpstr>
      <vt:lpstr>Lato Hairline</vt:lpstr>
      <vt:lpstr>Calibri</vt:lpstr>
      <vt:lpstr>Lato Semibold</vt:lpstr>
      <vt:lpstr>Lato Black</vt:lpstr>
      <vt:lpstr>Lato Light</vt:lpstr>
      <vt:lpstr>Arial</vt:lpstr>
      <vt:lpstr>Lato Heavy</vt:lpstr>
      <vt:lpstr>Marcellus SC</vt:lpstr>
      <vt:lpstr>Office Theme</vt:lpstr>
      <vt:lpstr>PowerPoint Presentation</vt:lpstr>
      <vt:lpstr>Our Story So Far</vt:lpstr>
      <vt:lpstr>Reallocating our thoughts</vt:lpstr>
      <vt:lpstr>Reallocating our thoughts</vt:lpstr>
      <vt:lpstr>The World of Allocation</vt:lpstr>
      <vt:lpstr>A heap of possibilities</vt:lpstr>
      <vt:lpstr>A heaping helping of good luck</vt:lpstr>
      <vt:lpstr>Digital potholes… as annoying as real ones</vt:lpstr>
      <vt:lpstr>The worst case</vt:lpstr>
      <vt:lpstr>Moving is never easy</vt:lpstr>
      <vt:lpstr>Moving is NEVER easy</vt:lpstr>
      <vt:lpstr>Stressing it out</vt:lpstr>
      <vt:lpstr>Stressing it out: Big Arrays</vt:lpstr>
      <vt:lpstr>Stressing it out: Performance Consistency</vt:lpstr>
      <vt:lpstr>The Linked List</vt:lpstr>
      <vt:lpstr>What is a linked list?</vt:lpstr>
      <vt:lpstr>Keeping ahead of the list.</vt:lpstr>
      <vt:lpstr>Adding some links to our chain</vt:lpstr>
      <vt:lpstr>We can add them anywhere!!</vt:lpstr>
      <vt:lpstr>We can add them anywhere!!</vt:lpstr>
      <vt:lpstr>Traversal… on the other hand…</vt:lpstr>
      <vt:lpstr>Removing… on the other, other hand!</vt:lpstr>
      <vt:lpstr>Removing… on the other, other hand!</vt:lpstr>
      <vt:lpstr>On your own!</vt:lpstr>
      <vt:lpstr>Linked lists … link you … to the world!</vt:lpstr>
      <vt:lpstr>Seeing the trees through the forest</vt:lpstr>
      <vt:lpstr>De-Stressing it out: Linked Lists</vt:lpstr>
      <vt:lpstr>Implementing Malloc</vt:lpstr>
      <vt:lpstr>The malloc essentials</vt:lpstr>
      <vt:lpstr>Choosing where to allocate</vt:lpstr>
      <vt:lpstr>Managing that metadata!</vt:lpstr>
      <vt:lpstr>Tracking memory: Our fresh new world.</vt:lpstr>
      <vt:lpstr>Linked lists are our friend, here</vt:lpstr>
      <vt:lpstr>Tracking memory: High level metadata</vt:lpstr>
      <vt:lpstr>Implementing malloc</vt:lpstr>
      <vt:lpstr>Implementing free</vt:lpstr>
      <vt:lpstr>Implementing free</vt:lpstr>
      <vt:lpstr>Other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Wilkinson II, David W</cp:lastModifiedBy>
  <cp:revision>348</cp:revision>
  <dcterms:created xsi:type="dcterms:W3CDTF">2020-01-05T03:35:10Z</dcterms:created>
  <dcterms:modified xsi:type="dcterms:W3CDTF">2020-02-03T08:25:49Z</dcterms:modified>
</cp:coreProperties>
</file>